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79" r:id="rId1"/>
    <p:sldMasterId id="2147483685" r:id="rId2"/>
  </p:sldMasterIdLst>
  <p:notesMasterIdLst>
    <p:notesMasterId r:id="rId139"/>
  </p:notesMasterIdLst>
  <p:sldIdLst>
    <p:sldId id="1064" r:id="rId3"/>
    <p:sldId id="356" r:id="rId4"/>
    <p:sldId id="829" r:id="rId5"/>
    <p:sldId id="451" r:id="rId6"/>
    <p:sldId id="833" r:id="rId7"/>
    <p:sldId id="1066" r:id="rId8"/>
    <p:sldId id="1071" r:id="rId9"/>
    <p:sldId id="850" r:id="rId10"/>
    <p:sldId id="851" r:id="rId11"/>
    <p:sldId id="1072" r:id="rId12"/>
    <p:sldId id="852" r:id="rId13"/>
    <p:sldId id="854" r:id="rId14"/>
    <p:sldId id="836" r:id="rId15"/>
    <p:sldId id="848" r:id="rId16"/>
    <p:sldId id="876" r:id="rId17"/>
    <p:sldId id="832" r:id="rId18"/>
    <p:sldId id="1073" r:id="rId19"/>
    <p:sldId id="1074" r:id="rId20"/>
    <p:sldId id="855" r:id="rId21"/>
    <p:sldId id="838" r:id="rId22"/>
    <p:sldId id="856" r:id="rId23"/>
    <p:sldId id="865" r:id="rId24"/>
    <p:sldId id="1067" r:id="rId25"/>
    <p:sldId id="1070" r:id="rId26"/>
    <p:sldId id="839" r:id="rId27"/>
    <p:sldId id="1060" r:id="rId28"/>
    <p:sldId id="1075" r:id="rId29"/>
    <p:sldId id="1076" r:id="rId30"/>
    <p:sldId id="1077" r:id="rId31"/>
    <p:sldId id="842" r:id="rId32"/>
    <p:sldId id="843" r:id="rId33"/>
    <p:sldId id="867" r:id="rId34"/>
    <p:sldId id="872" r:id="rId35"/>
    <p:sldId id="880" r:id="rId36"/>
    <p:sldId id="879" r:id="rId37"/>
    <p:sldId id="878" r:id="rId38"/>
    <p:sldId id="882" r:id="rId39"/>
    <p:sldId id="883" r:id="rId40"/>
    <p:sldId id="884" r:id="rId41"/>
    <p:sldId id="881" r:id="rId42"/>
    <p:sldId id="877" r:id="rId43"/>
    <p:sldId id="873" r:id="rId44"/>
    <p:sldId id="861" r:id="rId45"/>
    <p:sldId id="866" r:id="rId46"/>
    <p:sldId id="864" r:id="rId47"/>
    <p:sldId id="874" r:id="rId48"/>
    <p:sldId id="870" r:id="rId49"/>
    <p:sldId id="1078" r:id="rId50"/>
    <p:sldId id="1079" r:id="rId51"/>
    <p:sldId id="1059" r:id="rId52"/>
    <p:sldId id="840" r:id="rId53"/>
    <p:sldId id="845" r:id="rId54"/>
    <p:sldId id="868" r:id="rId55"/>
    <p:sldId id="869" r:id="rId56"/>
    <p:sldId id="862" r:id="rId57"/>
    <p:sldId id="863" r:id="rId58"/>
    <p:sldId id="844" r:id="rId59"/>
    <p:sldId id="846" r:id="rId60"/>
    <p:sldId id="885" r:id="rId61"/>
    <p:sldId id="860" r:id="rId62"/>
    <p:sldId id="841" r:id="rId63"/>
    <p:sldId id="857" r:id="rId64"/>
    <p:sldId id="858" r:id="rId65"/>
    <p:sldId id="886" r:id="rId66"/>
    <p:sldId id="859" r:id="rId67"/>
    <p:sldId id="887" r:id="rId68"/>
    <p:sldId id="888" r:id="rId69"/>
    <p:sldId id="889" r:id="rId70"/>
    <p:sldId id="1069" r:id="rId71"/>
    <p:sldId id="1068" r:id="rId72"/>
    <p:sldId id="1013" r:id="rId73"/>
    <p:sldId id="1014" r:id="rId74"/>
    <p:sldId id="1015" r:id="rId75"/>
    <p:sldId id="896" r:id="rId76"/>
    <p:sldId id="1016" r:id="rId77"/>
    <p:sldId id="1017" r:id="rId78"/>
    <p:sldId id="1018" r:id="rId79"/>
    <p:sldId id="1019" r:id="rId80"/>
    <p:sldId id="1020" r:id="rId81"/>
    <p:sldId id="903" r:id="rId82"/>
    <p:sldId id="1021" r:id="rId83"/>
    <p:sldId id="899" r:id="rId84"/>
    <p:sldId id="900" r:id="rId85"/>
    <p:sldId id="1022" r:id="rId86"/>
    <p:sldId id="1023" r:id="rId87"/>
    <p:sldId id="1024" r:id="rId88"/>
    <p:sldId id="1025" r:id="rId89"/>
    <p:sldId id="1026" r:id="rId90"/>
    <p:sldId id="901" r:id="rId91"/>
    <p:sldId id="1027" r:id="rId92"/>
    <p:sldId id="1028" r:id="rId93"/>
    <p:sldId id="446" r:id="rId94"/>
    <p:sldId id="447" r:id="rId95"/>
    <p:sldId id="1029" r:id="rId96"/>
    <p:sldId id="1030" r:id="rId97"/>
    <p:sldId id="1031" r:id="rId98"/>
    <p:sldId id="1032" r:id="rId99"/>
    <p:sldId id="849" r:id="rId100"/>
    <p:sldId id="1033" r:id="rId101"/>
    <p:sldId id="1034" r:id="rId102"/>
    <p:sldId id="1035" r:id="rId103"/>
    <p:sldId id="1036" r:id="rId104"/>
    <p:sldId id="1037" r:id="rId105"/>
    <p:sldId id="1038" r:id="rId106"/>
    <p:sldId id="1039" r:id="rId107"/>
    <p:sldId id="1040" r:id="rId108"/>
    <p:sldId id="875" r:id="rId109"/>
    <p:sldId id="1041" r:id="rId110"/>
    <p:sldId id="1042" r:id="rId111"/>
    <p:sldId id="1043" r:id="rId112"/>
    <p:sldId id="263" r:id="rId113"/>
    <p:sldId id="1044" r:id="rId114"/>
    <p:sldId id="1045" r:id="rId115"/>
    <p:sldId id="1046" r:id="rId116"/>
    <p:sldId id="1047" r:id="rId117"/>
    <p:sldId id="898" r:id="rId118"/>
    <p:sldId id="897" r:id="rId119"/>
    <p:sldId id="1048" r:id="rId120"/>
    <p:sldId id="890" r:id="rId121"/>
    <p:sldId id="891" r:id="rId122"/>
    <p:sldId id="893" r:id="rId123"/>
    <p:sldId id="894" r:id="rId124"/>
    <p:sldId id="895" r:id="rId125"/>
    <p:sldId id="892" r:id="rId126"/>
    <p:sldId id="282" r:id="rId127"/>
    <p:sldId id="284" r:id="rId128"/>
    <p:sldId id="1050" r:id="rId129"/>
    <p:sldId id="1051" r:id="rId130"/>
    <p:sldId id="264" r:id="rId131"/>
    <p:sldId id="269" r:id="rId132"/>
    <p:sldId id="1052" r:id="rId133"/>
    <p:sldId id="448" r:id="rId134"/>
    <p:sldId id="449" r:id="rId135"/>
    <p:sldId id="1053" r:id="rId136"/>
    <p:sldId id="1054" r:id="rId137"/>
    <p:sldId id="1055" r:id="rId138"/>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ED35068-6859-AC41-BEA9-E6841A47FA72}">
          <p14:sldIdLst>
            <p14:sldId id="1064"/>
            <p14:sldId id="356"/>
            <p14:sldId id="829"/>
            <p14:sldId id="451"/>
            <p14:sldId id="833"/>
            <p14:sldId id="1066"/>
            <p14:sldId id="1071"/>
            <p14:sldId id="850"/>
            <p14:sldId id="851"/>
            <p14:sldId id="1072"/>
            <p14:sldId id="852"/>
            <p14:sldId id="854"/>
            <p14:sldId id="836"/>
            <p14:sldId id="848"/>
            <p14:sldId id="876"/>
            <p14:sldId id="832"/>
            <p14:sldId id="1073"/>
            <p14:sldId id="1074"/>
            <p14:sldId id="855"/>
            <p14:sldId id="838"/>
            <p14:sldId id="856"/>
            <p14:sldId id="865"/>
            <p14:sldId id="1067"/>
            <p14:sldId id="1070"/>
            <p14:sldId id="839"/>
            <p14:sldId id="1060"/>
            <p14:sldId id="1075"/>
            <p14:sldId id="1076"/>
            <p14:sldId id="1077"/>
            <p14:sldId id="842"/>
            <p14:sldId id="843"/>
            <p14:sldId id="867"/>
            <p14:sldId id="872"/>
            <p14:sldId id="880"/>
            <p14:sldId id="879"/>
            <p14:sldId id="878"/>
            <p14:sldId id="882"/>
            <p14:sldId id="883"/>
            <p14:sldId id="884"/>
            <p14:sldId id="881"/>
            <p14:sldId id="877"/>
            <p14:sldId id="873"/>
            <p14:sldId id="861"/>
            <p14:sldId id="866"/>
            <p14:sldId id="864"/>
            <p14:sldId id="874"/>
            <p14:sldId id="870"/>
            <p14:sldId id="1078"/>
            <p14:sldId id="1079"/>
            <p14:sldId id="1059"/>
            <p14:sldId id="840"/>
            <p14:sldId id="845"/>
            <p14:sldId id="868"/>
            <p14:sldId id="869"/>
            <p14:sldId id="862"/>
            <p14:sldId id="863"/>
            <p14:sldId id="844"/>
            <p14:sldId id="846"/>
            <p14:sldId id="885"/>
            <p14:sldId id="860"/>
            <p14:sldId id="841"/>
            <p14:sldId id="857"/>
            <p14:sldId id="858"/>
            <p14:sldId id="886"/>
            <p14:sldId id="859"/>
            <p14:sldId id="887"/>
            <p14:sldId id="888"/>
            <p14:sldId id="889"/>
            <p14:sldId id="1069"/>
            <p14:sldId id="1068"/>
            <p14:sldId id="1013"/>
            <p14:sldId id="1014"/>
            <p14:sldId id="1015"/>
            <p14:sldId id="896"/>
            <p14:sldId id="1016"/>
            <p14:sldId id="1017"/>
            <p14:sldId id="1018"/>
            <p14:sldId id="1019"/>
            <p14:sldId id="1020"/>
            <p14:sldId id="903"/>
            <p14:sldId id="1021"/>
            <p14:sldId id="899"/>
            <p14:sldId id="900"/>
            <p14:sldId id="1022"/>
            <p14:sldId id="1023"/>
            <p14:sldId id="1024"/>
            <p14:sldId id="1025"/>
            <p14:sldId id="1026"/>
            <p14:sldId id="901"/>
            <p14:sldId id="1027"/>
            <p14:sldId id="1028"/>
            <p14:sldId id="446"/>
            <p14:sldId id="447"/>
            <p14:sldId id="1029"/>
            <p14:sldId id="1030"/>
            <p14:sldId id="1031"/>
            <p14:sldId id="1032"/>
            <p14:sldId id="849"/>
            <p14:sldId id="1033"/>
            <p14:sldId id="1034"/>
            <p14:sldId id="1035"/>
            <p14:sldId id="1036"/>
            <p14:sldId id="1037"/>
            <p14:sldId id="1038"/>
            <p14:sldId id="1039"/>
            <p14:sldId id="1040"/>
            <p14:sldId id="875"/>
            <p14:sldId id="1041"/>
            <p14:sldId id="1042"/>
            <p14:sldId id="1043"/>
            <p14:sldId id="263"/>
            <p14:sldId id="1044"/>
            <p14:sldId id="1045"/>
            <p14:sldId id="1046"/>
            <p14:sldId id="1047"/>
            <p14:sldId id="898"/>
            <p14:sldId id="897"/>
            <p14:sldId id="1048"/>
            <p14:sldId id="890"/>
            <p14:sldId id="891"/>
            <p14:sldId id="893"/>
            <p14:sldId id="894"/>
            <p14:sldId id="895"/>
            <p14:sldId id="892"/>
            <p14:sldId id="282"/>
            <p14:sldId id="284"/>
            <p14:sldId id="1050"/>
            <p14:sldId id="1051"/>
            <p14:sldId id="264"/>
            <p14:sldId id="269"/>
            <p14:sldId id="1052"/>
            <p14:sldId id="448"/>
            <p14:sldId id="449"/>
            <p14:sldId id="1053"/>
            <p14:sldId id="1054"/>
            <p14:sldId id="1055"/>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B3B3"/>
    <a:srgbClr val="FFFFFF"/>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13"/>
    <p:restoredTop sz="92435"/>
  </p:normalViewPr>
  <p:slideViewPr>
    <p:cSldViewPr snapToGrid="0">
      <p:cViewPr varScale="1">
        <p:scale>
          <a:sx n="250" d="100"/>
          <a:sy n="250" d="100"/>
        </p:scale>
        <p:origin x="2848" y="168"/>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notesMaster" Target="notesMasters/notesMaster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theme" Target="theme/theme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raw.githubusercontent.com/RDeconomist/RDeconomist.github.io/main/charts/e4e/ch6_Government/historicalUSDebt.csv"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home.treasury.gov/resource-center/data-chart-center/interest-rates/TextView?type=daily_treasury_yield_curve&amp;field_tdr_date_value=2023"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home.treasury.gov/policy-issues/financing-the-government/interest-rate-statistics"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home.treasury.gov/resource-center/data-chart-center/interest-rates/TextView?type=daily_treasury_yield_curve&amp;field_tdr_date_value=2023"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home.treasury.gov/policy-issues/financing-the-government/interest-rate-statistics"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home.treasury.gov/resource-center/data-chart-center/interest-rates/TextView?type=daily_treasury_yield_curve&amp;field_tdr_date_value=2023"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home.treasury.gov/policy-issues/financing-the-government/interest-rate-statistics"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home.treasury.gov/resource-center/data-chart-center/interest-rates/TextView?type=daily_treasury_yield_curve&amp;field_tdr_date_value=2023"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home.treasury.gov/policy-issues/financing-the-government/interest-rate-statistics" TargetMode="Externa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home.treasury.gov/resource-center/data-chart-center/interest-rates/TextView?type=daily_treasury_yield_curve&amp;field_tdr_date_value=2023"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home.treasury.gov/policy-issues/financing-the-government/interest-rate-statistics"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home.treasury.gov/resource-center/data-chart-center/interest-rates/TextView?type=daily_treasury_yield_curve&amp;field_tdr_date_value=2023"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home.treasury.gov/policy-issues/financing-the-government/interest-rate-statistics"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home.treasury.gov/resource-center/data-chart-center/interest-rates/TextView?type=daily_treasury_yield_curve&amp;field_tdr_date_value=2023"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home.treasury.gov/policy-issues/financing-the-government/interest-rate-statistics"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home.treasury.gov/resource-center/data-chart-center/interest-rates/TextView?type=daily_treasury_yield_curve&amp;field_tdr_date_value=2023"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home.treasury.gov/policy-issues/financing-the-government/interest-rate-statistics"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home.treasury.gov/resource-center/data-chart-center/interest-rates/TextView?type=daily_treasury_yield_curve&amp;field_tdr_date_value=2023"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home.treasury.gov/policy-issues/financing-the-government/interest-rate-statistics"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home.treasury.gov/resource-center/data-chart-center/interest-rates/TextView?type=daily_treasury_yield_curve&amp;field_tdr_date_value=2023"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home.treasury.gov/policy-issues/financing-the-government/interest-rate-statistics" TargetMode="Externa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home.treasury.gov/resource-center/data-chart-center/interest-rates/TextView?type=daily_treasury_yield_curve&amp;field_tdr_date_value=2023"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home.treasury.gov/policy-issues/financing-the-government/interest-rate-statistics"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ticdata.treasury.gov/Publish/mfh.txt"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databank.worldbank.org/data/embed-int/Table-2-SDDS-new/id/7857d781"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cbo.gov/system/files/2023-02/58848-Handout-By-the-Numbers.pdf"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030123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Columns B E and K in Tab 5a.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https://www.cbo.gov/system/files/2023-02/51118-2023-02-Budget-Projections.xlsx</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11</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5339915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103</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55712592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104</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62396484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105</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25972058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106</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34376416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107</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62579020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108</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9750015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g434d62a95b_3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
        <p:nvSpPr>
          <p:cNvPr id="22" name="Google Shape;22;g434d62a95b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768243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110</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98107576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what MPC would be over remainder of life? And what about in the next instant?</a:t>
            </a: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111</a:t>
            </a:fld>
            <a:endParaRPr kumimoji="0" 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9850214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https://www.pgpf.org/blog/2021/03/what-to-know-about-all-three-rounds-of-coronavirus-stimulus-checks</a:t>
            </a: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118</a:t>
            </a:fld>
            <a:endParaRPr kumimoji="0" 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9950279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https://www.cbo.gov/</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12</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1006084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https://www.pgpf.org/blog/2021/03/what-to-know-about-all-three-rounds-of-coronavirus-stimulus-checks</a:t>
            </a: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119</a:t>
            </a:fld>
            <a:endParaRPr kumimoji="0" 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54372085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https://www.pgpf.org/blog/2021/03/what-to-know-about-all-three-rounds-of-coronavirus-stimulus-checks</a:t>
            </a: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120</a:t>
            </a:fld>
            <a:endParaRPr kumimoji="0" 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55938881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https://www.pgpf.org/blog/2021/03/what-to-know-about-all-three-rounds-of-coronavirus-stimulus-checks</a:t>
            </a: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121</a:t>
            </a:fld>
            <a:endParaRPr kumimoji="0" 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3350759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https://www.pgpf.org/blog/2021/03/what-to-know-about-all-three-rounds-of-coronavirus-stimulus-checks</a:t>
            </a: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122</a:t>
            </a:fld>
            <a:endParaRPr kumimoji="0" 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95127405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https://www.pgpf.org/blog/2021/03/what-to-know-about-all-three-rounds-of-coronavirus-stimulus-checks</a:t>
            </a: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123</a:t>
            </a:fld>
            <a:endParaRPr kumimoji="0" 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0239835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https://www.pgpf.org/blog/2021/03/what-to-know-about-all-three-rounds-of-coronavirus-stimulus-checks</a:t>
            </a: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124</a:t>
            </a:fld>
            <a:endParaRPr kumimoji="0" 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82287453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125</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17208471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g434d62a95b_3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
        <p:nvSpPr>
          <p:cNvPr id="22" name="Google Shape;22;g434d62a95b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714213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g434d62a95b_3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
        <p:nvSpPr>
          <p:cNvPr id="22" name="Google Shape;22;g434d62a95b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539918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endParaRPr lang="en-US" dirty="0"/>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130</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349131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g434d62a95b_3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
        <p:nvSpPr>
          <p:cNvPr id="22" name="Google Shape;22;g434d62a95b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270883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endParaRPr lang="en-US" dirty="0"/>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131</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891045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14</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571933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15</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812284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Columns B and C, Tab 1a</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https://www.cbo.gov/system/files/2023-02/51118-2023-02-Budget-Projections.xlsx</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16</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946445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Columns B and C, Tab 1a</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https://www.cbo.gov/system/files/2023-02/51118-2023-02-Budget-Projections.xlsx</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17</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914463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Columns B and C, Tab 1a</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https://www.cbo.gov/system/files/2023-02/51118-2023-02-Budget-Projections.xlsx</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18</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752339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https://www.mercatus.org/media/51041/download#:~:text=State%20debt%20is%20calculated%20from,of%20state%20total%20personal%20income.</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19</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069964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https://www.mercatus.org/media/51041/download#:~:text=State%20debt%20is%20calculated%20from,of%20state%20total%20personal%20income.</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20</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5009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3</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52133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https://www.mercatus.org/media/51041/download#:~:text=State%20debt%20is%20calculated%20from,of%20state%20total%20personal%20income.</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21</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990236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FF0000"/>
                </a:solidFill>
              </a:rPr>
              <a:t>https://data.oecd.org/gga/general-government-deficit.htm</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22</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235390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FF0000"/>
                </a:solidFill>
              </a:rPr>
              <a:t>https://data.oecd.org/gga/general-government-deficit.htm</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23</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284135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FF0000"/>
                </a:solidFill>
              </a:rPr>
              <a:t>https://data.oecd.org/gga/general-government-deficit.htm</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24</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682986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g434d62a95b_3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
        <p:nvSpPr>
          <p:cNvPr id="22" name="Google Shape;22;g434d62a95b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66134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26</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90839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27</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056329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28</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30691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29</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84127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https://history.state.gov/milestones/1784-1800/loans</a:t>
            </a:r>
          </a:p>
          <a:p>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hlinkClick r:id="rId3"/>
              </a:rPr>
              <a:t>https://raw.githubusercontent.com/RDeconomist/RDeconomist.github.io/main/charts/e4e/ch6_Government/historicalUSDebt.csv</a:t>
            </a:r>
            <a:r>
              <a:rPr lang="en-GB" dirty="0"/>
              <a:t> </a:t>
            </a: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30</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3199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g434d62a95b_3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
        <p:nvSpPr>
          <p:cNvPr id="22" name="Google Shape;22;g434d62a95b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6554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https://fiscaldata.treasury.gov/americas-finance-guide/national-debt/#breaking-down-the-debt</a:t>
            </a:r>
          </a:p>
          <a:p>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https://fiscaldata.treasury.gov/static-data/published-reports/frusg/FRUSG_2021.pdf</a:t>
            </a: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31</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56474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hlinkClick r:id="rId3"/>
              </a:rPr>
              <a:t>https://home.treasury.gov/resource-center/data-chart-center/interest-rates/TextView?type=daily_treasury_yield_curve&amp;field_tdr_date_value=2023</a:t>
            </a:r>
            <a:r>
              <a:rPr lang="en-GB" dirty="0"/>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hlinkClick r:id="rId4"/>
              </a:rPr>
              <a:t>https://home.treasury.gov/policy-issues/financing-the-government/interest-rate-statistics</a:t>
            </a:r>
            <a:r>
              <a:rPr lang="en-GB" dirty="0"/>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32</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006181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hlinkClick r:id="rId3"/>
              </a:rPr>
              <a:t>https://home.treasury.gov/resource-center/data-chart-center/interest-rates/TextView?type=daily_treasury_yield_curve&amp;field_tdr_date_value=2023</a:t>
            </a:r>
            <a:r>
              <a:rPr lang="en-GB" dirty="0"/>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hlinkClick r:id="rId4"/>
              </a:rPr>
              <a:t>https://home.treasury.gov/policy-issues/financing-the-government/interest-rate-statistics</a:t>
            </a:r>
            <a:r>
              <a:rPr lang="en-GB" dirty="0"/>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33</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358559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hlinkClick r:id="rId3"/>
              </a:rPr>
              <a:t>https://home.treasury.gov/resource-center/data-chart-center/interest-rates/TextView?type=daily_treasury_yield_curve&amp;field_tdr_date_value=2023</a:t>
            </a:r>
            <a:r>
              <a:rPr lang="en-GB" dirty="0"/>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hlinkClick r:id="rId4"/>
              </a:rPr>
              <a:t>https://home.treasury.gov/policy-issues/financing-the-government/interest-rate-statistics</a:t>
            </a:r>
            <a:r>
              <a:rPr lang="en-GB" dirty="0"/>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34</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245987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hlinkClick r:id="rId3"/>
              </a:rPr>
              <a:t>https://home.treasury.gov/resource-center/data-chart-center/interest-rates/TextView?type=daily_treasury_yield_curve&amp;field_tdr_date_value=2023</a:t>
            </a:r>
            <a:r>
              <a:rPr lang="en-GB" dirty="0"/>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hlinkClick r:id="rId4"/>
              </a:rPr>
              <a:t>https://home.treasury.gov/policy-issues/financing-the-government/interest-rate-statistics</a:t>
            </a:r>
            <a:r>
              <a:rPr lang="en-GB" dirty="0"/>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35</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030728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hlinkClick r:id="rId3"/>
              </a:rPr>
              <a:t>https://home.treasury.gov/resource-center/data-chart-center/interest-rates/TextView?type=daily_treasury_yield_curve&amp;field_tdr_date_value=2023</a:t>
            </a:r>
            <a:r>
              <a:rPr lang="en-GB" dirty="0"/>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hlinkClick r:id="rId4"/>
              </a:rPr>
              <a:t>https://home.treasury.gov/policy-issues/financing-the-government/interest-rate-statistics</a:t>
            </a:r>
            <a:r>
              <a:rPr lang="en-GB" dirty="0"/>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36</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88340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hlinkClick r:id="rId3"/>
              </a:rPr>
              <a:t>https://home.treasury.gov/resource-center/data-chart-center/interest-rates/TextView?type=daily_treasury_yield_curve&amp;field_tdr_date_value=2023</a:t>
            </a:r>
            <a:r>
              <a:rPr lang="en-GB" dirty="0"/>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hlinkClick r:id="rId4"/>
              </a:rPr>
              <a:t>https://home.treasury.gov/policy-issues/financing-the-government/interest-rate-statistics</a:t>
            </a:r>
            <a:r>
              <a:rPr lang="en-GB" dirty="0"/>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37</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364645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hlinkClick r:id="rId3"/>
              </a:rPr>
              <a:t>https://home.treasury.gov/resource-center/data-chart-center/interest-rates/TextView?type=daily_treasury_yield_curve&amp;field_tdr_date_value=2023</a:t>
            </a:r>
            <a:r>
              <a:rPr lang="en-GB" dirty="0"/>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hlinkClick r:id="rId4"/>
              </a:rPr>
              <a:t>https://home.treasury.gov/policy-issues/financing-the-government/interest-rate-statistics</a:t>
            </a:r>
            <a:r>
              <a:rPr lang="en-GB" dirty="0"/>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38</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366825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hlinkClick r:id="rId3"/>
              </a:rPr>
              <a:t>https://home.treasury.gov/resource-center/data-chart-center/interest-rates/TextView?type=daily_treasury_yield_curve&amp;field_tdr_date_value=2023</a:t>
            </a:r>
            <a:r>
              <a:rPr lang="en-GB" dirty="0"/>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hlinkClick r:id="rId4"/>
              </a:rPr>
              <a:t>https://home.treasury.gov/policy-issues/financing-the-government/interest-rate-statistics</a:t>
            </a:r>
            <a:r>
              <a:rPr lang="en-GB" dirty="0"/>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39</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402340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hlinkClick r:id="rId3"/>
              </a:rPr>
              <a:t>https://home.treasury.gov/resource-center/data-chart-center/interest-rates/TextView?type=daily_treasury_yield_curve&amp;field_tdr_date_value=2023</a:t>
            </a:r>
            <a:r>
              <a:rPr lang="en-GB" dirty="0"/>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hlinkClick r:id="rId4"/>
              </a:rPr>
              <a:t>https://home.treasury.gov/policy-issues/financing-the-government/interest-rate-statistics</a:t>
            </a:r>
            <a:r>
              <a:rPr lang="en-GB" dirty="0"/>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40</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06301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https://www.cbo.gov/</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5</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460326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hlinkClick r:id="rId3"/>
              </a:rPr>
              <a:t>https://home.treasury.gov/resource-center/data-chart-center/interest-rates/TextView?type=daily_treasury_yield_curve&amp;field_tdr_date_value=2023</a:t>
            </a:r>
            <a:r>
              <a:rPr lang="en-GB" dirty="0"/>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hlinkClick r:id="rId4"/>
              </a:rPr>
              <a:t>https://home.treasury.gov/policy-issues/financing-the-government/interest-rate-statistics</a:t>
            </a:r>
            <a:r>
              <a:rPr lang="en-GB" dirty="0"/>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41</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241635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hlinkClick r:id="rId3"/>
              </a:rPr>
              <a:t>https://home.treasury.gov/resource-center/data-chart-center/interest-rates/TextView?type=daily_treasury_yield_curve&amp;field_tdr_date_value=2023</a:t>
            </a:r>
            <a:r>
              <a:rPr lang="en-GB" dirty="0"/>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hlinkClick r:id="rId4"/>
              </a:rPr>
              <a:t>https://home.treasury.gov/policy-issues/financing-the-government/interest-rate-statistics</a:t>
            </a:r>
            <a:r>
              <a:rPr lang="en-GB" dirty="0"/>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42</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70071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https://ticdata.treasury.gov/Publish/mfh.txt</a:t>
            </a:r>
            <a:r>
              <a:rPr lang="en-GB" dirty="0"/>
              <a:t> </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43</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464417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https://home.treasury.gov/news/press-releases/jy1311</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44</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870337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https://www.mercatus.org/media/51041/download#:~:text=State%20debt%20is%20calculated%20from,of%20state%20total%20personal%20income.</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45</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121135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https://www.mercatus.org/media/51041/download#:~:text=State%20debt%20is%20calculated%20from,of%20state%20total%20personal%20income.</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46</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61165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47</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015351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48</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306582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49</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502693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50</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65894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https://www.cbo.gov/</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6</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264158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g434d62a95b_3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
        <p:nvSpPr>
          <p:cNvPr id="22" name="Google Shape;22;g434d62a95b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42123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https://www.mercatus.org/media/51041/download#:~:text=State%20debt%20is%20calculated%20from,of%20state%20total%20personal%20income.</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52</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472458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https://www.mercatus.org/media/51041/download#:~:text=State%20debt%20is%20calculated%20from,of%20state%20total%20personal%20income.</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53</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612980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https://www.mercatus.org/media/51041/download#:~:text=State%20debt%20is%20calculated%20from,of%20state%20total%20personal%20income.</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54</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125591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https://www.mercatus.org/media/51041/download#:~:text=State%20debt%20is%20calculated%20from,of%20state%20total%20personal%20income.</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55</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071692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https://www.mercatus.org/media/51041/download#:~:text=State%20debt%20is%20calculated%20from,of%20state%20total%20personal%20income.</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56</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33855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https://databank.worldbank.org/data/embed-int/Table-2-SDDS-new/id/7857d781</a:t>
            </a:r>
            <a:r>
              <a:rPr lang="en-GB" dirty="0"/>
              <a:t> </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57</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56765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https://www.mercatus.org/media/51041/download#:~:text=State%20debt%20is%20calculated%20from,of%20state%20total%20personal%20income.</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58</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2365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https://www.mercatus.org/media/51041/download#:~:text=State%20debt%20is%20calculated%20from,of%20state%20total%20personal%20income.</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59</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283820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g434d62a95b_3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
        <p:nvSpPr>
          <p:cNvPr id="22" name="Google Shape;22;g434d62a95b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4212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https://www.cbo.gov/</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7</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499498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https://www.mercatus.org/media/51041/download#:~:text=State%20debt%20is%20calculated%20from,of%20state%20total%20personal%20income.</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61</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878713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https://www.mercatus.org/media/51041/download#:~:text=State%20debt%20is%20calculated%20from,of%20state%20total%20personal%20income.</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62</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224001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https://www.mercatus.org/media/51041/download#:~:text=State%20debt%20is%20calculated%20from,of%20state%20total%20personal%20income.</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63</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137422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https://www.mercatus.org/media/51041/download#:~:text=State%20debt%20is%20calculated%20from,of%20state%20total%20personal%20income.</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64</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690973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https://www.mercatus.org/media/51041/download#:~:text=State%20debt%20is%20calculated%20from,of%20state%20total%20personal%20income.</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65</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786609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https://www.mercatus.org/media/51041/download#:~:text=State%20debt%20is%20calculated%20from,of%20state%20total%20personal%20income.</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66</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22190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https://www.mercatus.org/media/51041/download#:~:text=State%20debt%20is%20calculated%20from,of%20state%20total%20personal%20income.</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67</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349788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https://www.mercatus.org/media/51041/download#:~:text=State%20debt%20is%20calculated%20from,of%20state%20total%20personal%20income.</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68</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37622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g434d62a95b_3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
        <p:nvSpPr>
          <p:cNvPr id="22" name="Google Shape;22;g434d62a95b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439364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71</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4252133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https://www.cbo.gov/</a:t>
            </a:r>
          </a:p>
          <a:p>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hlinkClick r:id="rId3"/>
              </a:rPr>
              <a:t>https://www.cbo.gov/system/files/2023-02/58848-Handout-By-the-Numbers.pdf</a:t>
            </a:r>
            <a:r>
              <a:rPr lang="en-GB" dirty="0"/>
              <a:t> </a:t>
            </a:r>
          </a:p>
          <a:p>
            <a:endParaRPr lang="en-US" dirty="0"/>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8</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915707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g434d62a95b_3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
        <p:nvSpPr>
          <p:cNvPr id="22" name="Google Shape;22;g434d62a95b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49337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73</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9347514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74</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8108791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https://data.worldbank.org/indicator/GC.TAX.TOTL.GD.ZS?end=2020&amp;locations=GB-US-ID-BR-RU-VN-BD-PK-IN-DE-CN-MX-TH-JP&amp;start=2020&amp;view=bar</a:t>
            </a:r>
          </a:p>
          <a:p>
            <a:endParaRPr lang="en-US" dirty="0"/>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75</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75547881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76</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0148519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77</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58011630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g434d62a95b_3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
        <p:nvSpPr>
          <p:cNvPr id="22" name="Google Shape;22;g434d62a95b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04671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79</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94592484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80</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4667720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81</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044577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https://www.cbo.gov/</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9</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026822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82</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00040964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83</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8378379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84</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74765927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https://ifs.org.uk/sites/default/files/output_url_files/taxbydesign.pdf</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85</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139830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86</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85788203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87</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92303581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88</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94478529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89</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75239688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90</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40255864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91</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10151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https://www.cbo.gov/</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10</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2896393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class:</a:t>
            </a:r>
            <a:r>
              <a:rPr lang="en-US" baseline="0" dirty="0"/>
              <a:t> would an increase the tax rate increase or reduce tax revenue?</a:t>
            </a:r>
            <a:endParaRPr lang="en-US" dirty="0"/>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92</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7915435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https://en.wikipedia.org/wiki/Gabelle.</a:t>
            </a:r>
          </a:p>
          <a:p>
            <a:endParaRPr lang="en-US" dirty="0"/>
          </a:p>
          <a:p>
            <a:r>
              <a:rPr lang="en-US" dirty="0"/>
              <a:t>https://www.independent.co.uk/news/world/watered-whisky-dilutes-free-trade-tax-break-for-japan-s-distillers-upsets-ec-1458248.html</a:t>
            </a:r>
          </a:p>
          <a:p>
            <a:endParaRPr lang="en-US" dirty="0"/>
          </a:p>
          <a:p>
            <a:endParaRPr lang="en-US" dirty="0"/>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94</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24142170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95</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47659751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96</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36941863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97</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26358262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g434d62a95b_3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
        <p:nvSpPr>
          <p:cNvPr id="22" name="Google Shape;22;g434d62a95b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846291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99</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33391836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100</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5049115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101</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49505334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102</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5972797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reserve="1">
  <p:cSld name="Title and Conten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457199" y="152719"/>
            <a:ext cx="8245475" cy="77256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rgbClr val="800000"/>
              </a:buClr>
              <a:buSzPts val="3200"/>
              <a:buFont typeface="Helvetica Neue Light"/>
              <a:buNone/>
              <a:defRPr sz="3200" b="1" i="0" u="none" strike="noStrike" cap="none">
                <a:solidFill>
                  <a:srgbClr val="800000"/>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 name="Google Shape;19;p3"/>
          <p:cNvSpPr txBox="1">
            <a:spLocks noGrp="1"/>
          </p:cNvSpPr>
          <p:nvPr>
            <p:ph type="body" idx="1"/>
          </p:nvPr>
        </p:nvSpPr>
        <p:spPr>
          <a:xfrm>
            <a:off x="457200" y="1152073"/>
            <a:ext cx="8245474" cy="4974092"/>
          </a:xfrm>
          <a:prstGeom prst="rect">
            <a:avLst/>
          </a:prstGeom>
          <a:noFill/>
          <a:ln>
            <a:noFill/>
          </a:ln>
        </p:spPr>
        <p:txBody>
          <a:bodyPr spcFirstLastPara="1" wrap="square" lIns="91425" tIns="45700" rIns="91425" bIns="45700" anchor="t" anchorCtr="0"/>
          <a:lstStyle>
            <a:lvl1pPr marL="457200" marR="0" lvl="0" indent="-355600" algn="l" rtl="0">
              <a:lnSpc>
                <a:spcPct val="120000"/>
              </a:lnSpc>
              <a:spcBef>
                <a:spcPts val="0"/>
              </a:spcBef>
              <a:spcAft>
                <a:spcPts val="0"/>
              </a:spcAft>
              <a:buClr>
                <a:schemeClr val="dk1"/>
              </a:buClr>
              <a:buSzPts val="2000"/>
              <a:buFont typeface="Arial"/>
              <a:buChar char="•"/>
              <a:defRPr sz="2000" b="0" i="0" u="none" strike="noStrike" cap="none">
                <a:solidFill>
                  <a:schemeClr val="dk1"/>
                </a:solidFill>
                <a:latin typeface="Helvetica Neue Light"/>
                <a:ea typeface="Helvetica Neue Light"/>
                <a:cs typeface="Helvetica Neue Light"/>
                <a:sym typeface="Helvetica Neue Light"/>
              </a:defRPr>
            </a:lvl1pPr>
            <a:lvl2pPr marL="914400" marR="0" lvl="1" indent="-355600" algn="l" rtl="0">
              <a:lnSpc>
                <a:spcPct val="120000"/>
              </a:lnSpc>
              <a:spcBef>
                <a:spcPts val="0"/>
              </a:spcBef>
              <a:spcAft>
                <a:spcPts val="0"/>
              </a:spcAft>
              <a:buClr>
                <a:schemeClr val="dk1"/>
              </a:buClr>
              <a:buSzPts val="2000"/>
              <a:buFont typeface="Arial"/>
              <a:buChar char="•"/>
              <a:defRPr sz="2000" b="0" i="0" u="none" strike="noStrike" cap="none">
                <a:solidFill>
                  <a:schemeClr val="dk1"/>
                </a:solidFill>
                <a:latin typeface="Helvetica Neue Light"/>
                <a:ea typeface="Helvetica Neue Light"/>
                <a:cs typeface="Helvetica Neue Light"/>
                <a:sym typeface="Helvetica Neue Light"/>
              </a:defRPr>
            </a:lvl2pPr>
            <a:lvl3pPr marL="1371600" marR="0" lvl="2" indent="-355600" algn="l" rtl="0">
              <a:lnSpc>
                <a:spcPct val="120000"/>
              </a:lnSpc>
              <a:spcBef>
                <a:spcPts val="0"/>
              </a:spcBef>
              <a:spcAft>
                <a:spcPts val="0"/>
              </a:spcAft>
              <a:buClr>
                <a:schemeClr val="dk1"/>
              </a:buClr>
              <a:buSzPts val="2000"/>
              <a:buFont typeface="Arial"/>
              <a:buChar char="•"/>
              <a:defRPr sz="2000" b="0" i="0" u="none" strike="noStrike" cap="none">
                <a:solidFill>
                  <a:schemeClr val="dk1"/>
                </a:solidFill>
                <a:latin typeface="Helvetica Neue Light"/>
                <a:ea typeface="Helvetica Neue Light"/>
                <a:cs typeface="Helvetica Neue Light"/>
                <a:sym typeface="Helvetica Neue Light"/>
              </a:defRPr>
            </a:lvl3pPr>
            <a:lvl4pPr marL="1828800" marR="0" lvl="3" indent="-355600" algn="l" rtl="0">
              <a:lnSpc>
                <a:spcPct val="120000"/>
              </a:lnSpc>
              <a:spcBef>
                <a:spcPts val="0"/>
              </a:spcBef>
              <a:spcAft>
                <a:spcPts val="0"/>
              </a:spcAft>
              <a:buClr>
                <a:schemeClr val="dk1"/>
              </a:buClr>
              <a:buSzPts val="2000"/>
              <a:buFont typeface="Arial"/>
              <a:buChar char="•"/>
              <a:defRPr sz="2000" b="0" i="0" u="none" strike="noStrike" cap="none">
                <a:solidFill>
                  <a:schemeClr val="dk1"/>
                </a:solidFill>
                <a:latin typeface="Helvetica Neue Light"/>
                <a:ea typeface="Helvetica Neue Light"/>
                <a:cs typeface="Helvetica Neue Light"/>
                <a:sym typeface="Helvetica Neue Light"/>
              </a:defRPr>
            </a:lvl4pPr>
            <a:lvl5pPr marL="2286000" marR="0" lvl="4" indent="-355600" algn="l" rtl="0">
              <a:lnSpc>
                <a:spcPct val="120000"/>
              </a:lnSpc>
              <a:spcBef>
                <a:spcPts val="0"/>
              </a:spcBef>
              <a:spcAft>
                <a:spcPts val="0"/>
              </a:spcAft>
              <a:buClr>
                <a:schemeClr val="dk1"/>
              </a:buClr>
              <a:buSzPts val="2000"/>
              <a:buFont typeface="Arial"/>
              <a:buChar char="•"/>
              <a:defRPr sz="2000" b="0" i="0" u="none" strike="noStrike" cap="none">
                <a:solidFill>
                  <a:schemeClr val="dk1"/>
                </a:solidFill>
                <a:latin typeface="Helvetica Neue Light"/>
                <a:ea typeface="Helvetica Neue Light"/>
                <a:cs typeface="Helvetica Neue Light"/>
                <a:sym typeface="Helvetica Neue Light"/>
              </a:defRPr>
            </a:lvl5pPr>
            <a:lvl6pPr marL="2743200" marR="0" lvl="5" indent="-330200" algn="l" rtl="0">
              <a:spcBef>
                <a:spcPts val="320"/>
              </a:spcBef>
              <a:spcAft>
                <a:spcPts val="0"/>
              </a:spcAft>
              <a:buClr>
                <a:schemeClr val="dk2"/>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2"/>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2"/>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2"/>
              </a:buClr>
              <a:buSzPts val="1600"/>
              <a:buFont typeface="Arial"/>
              <a:buChar char="•"/>
              <a:defRPr sz="1600" b="0" i="0" u="none" strike="noStrike" cap="none">
                <a:solidFill>
                  <a:schemeClr val="dk1"/>
                </a:solidFill>
                <a:latin typeface="Calibri"/>
                <a:ea typeface="Calibri"/>
                <a:cs typeface="Calibri"/>
                <a:sym typeface="Calibri"/>
              </a:defRPr>
            </a:lvl9pPr>
          </a:lstStyle>
          <a:p>
            <a:endParaRPr dirty="0"/>
          </a:p>
        </p:txBody>
      </p:sp>
    </p:spTree>
    <p:extLst>
      <p:ext uri="{BB962C8B-B14F-4D97-AF65-F5344CB8AC3E}">
        <p14:creationId xmlns:p14="http://schemas.microsoft.com/office/powerpoint/2010/main" val="1174758740"/>
      </p:ext>
    </p:extLst>
  </p:cSld>
  <p:clrMapOvr>
    <a:masterClrMapping/>
  </p:clrMapOvr>
  <p:hf hdr="0" dt="0"/>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2"/>
        <p:cNvGrpSpPr/>
        <p:nvPr/>
      </p:nvGrpSpPr>
      <p:grpSpPr>
        <a:xfrm>
          <a:off x="0" y="0"/>
          <a:ext cx="0" cy="0"/>
          <a:chOff x="0" y="0"/>
          <a:chExt cx="0" cy="0"/>
        </a:xfrm>
      </p:grpSpPr>
      <p:sp>
        <p:nvSpPr>
          <p:cNvPr id="13" name="Google Shape;13;p2"/>
          <p:cNvSpPr txBox="1">
            <a:spLocks noGrp="1"/>
          </p:cNvSpPr>
          <p:nvPr>
            <p:ph type="ctrTitle"/>
          </p:nvPr>
        </p:nvSpPr>
        <p:spPr>
          <a:xfrm>
            <a:off x="457200" y="228600"/>
            <a:ext cx="7772400" cy="2635749"/>
          </a:xfrm>
          <a:prstGeom prst="rect">
            <a:avLst/>
          </a:prstGeom>
          <a:noFill/>
          <a:ln>
            <a:noFill/>
          </a:ln>
        </p:spPr>
        <p:txBody>
          <a:bodyPr spcFirstLastPara="1" wrap="square" lIns="91425" tIns="45700" rIns="91425" bIns="45700" anchor="b" anchorCtr="0"/>
          <a:lstStyle>
            <a:lvl1pPr marR="0" lvl="0" algn="ctr" rtl="0">
              <a:lnSpc>
                <a:spcPct val="100000"/>
              </a:lnSpc>
              <a:spcBef>
                <a:spcPts val="0"/>
              </a:spcBef>
              <a:spcAft>
                <a:spcPts val="0"/>
              </a:spcAft>
              <a:buClr>
                <a:srgbClr val="800000"/>
              </a:buClr>
              <a:buSzPts val="3200"/>
              <a:buFont typeface="Helvetica Neue Light"/>
              <a:buNone/>
              <a:defRPr sz="3200" b="1" i="0" u="none" strike="noStrike" cap="none">
                <a:solidFill>
                  <a:srgbClr val="800000"/>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 name="Google Shape;14;p2"/>
          <p:cNvSpPr txBox="1">
            <a:spLocks noGrp="1"/>
          </p:cNvSpPr>
          <p:nvPr>
            <p:ph type="subTitle" idx="1"/>
          </p:nvPr>
        </p:nvSpPr>
        <p:spPr>
          <a:xfrm>
            <a:off x="457200" y="4800600"/>
            <a:ext cx="7772400" cy="914400"/>
          </a:xfrm>
          <a:prstGeom prst="rect">
            <a:avLst/>
          </a:prstGeom>
          <a:noFill/>
          <a:ln>
            <a:noFill/>
          </a:ln>
        </p:spPr>
        <p:txBody>
          <a:bodyPr spcFirstLastPara="1" wrap="square" lIns="91425" tIns="45700" rIns="91425" bIns="45700" anchor="b" anchorCtr="0"/>
          <a:lstStyle>
            <a:lvl1pPr marR="0" lvl="0" algn="ctr" rtl="0">
              <a:spcBef>
                <a:spcPts val="320"/>
              </a:spcBef>
              <a:spcAft>
                <a:spcPts val="0"/>
              </a:spcAft>
              <a:buClr>
                <a:schemeClr val="dk2"/>
              </a:buClr>
              <a:buSzPts val="1600"/>
              <a:buFont typeface="Arial"/>
              <a:buNone/>
              <a:defRPr sz="1600" b="0" i="0" u="none" strike="noStrike" cap="none">
                <a:solidFill>
                  <a:schemeClr val="dk1"/>
                </a:solidFill>
                <a:latin typeface="Helvetica Neue"/>
                <a:ea typeface="Helvetica Neue"/>
                <a:cs typeface="Helvetica Neue"/>
                <a:sym typeface="Helvetica Neue"/>
              </a:defRPr>
            </a:lvl1pPr>
            <a:lvl2pPr marR="0" lvl="1" algn="ctr" rtl="0">
              <a:spcBef>
                <a:spcPts val="400"/>
              </a:spcBef>
              <a:spcAft>
                <a:spcPts val="0"/>
              </a:spcAft>
              <a:buClr>
                <a:schemeClr val="dk2"/>
              </a:buClr>
              <a:buSzPts val="2000"/>
              <a:buFont typeface="Arial"/>
              <a:buNone/>
              <a:defRPr sz="2000" b="0" i="0" u="none" strike="noStrike" cap="none">
                <a:solidFill>
                  <a:srgbClr val="888888"/>
                </a:solidFill>
                <a:latin typeface="Arimo"/>
                <a:ea typeface="Arimo"/>
                <a:cs typeface="Arimo"/>
                <a:sym typeface="Arimo"/>
              </a:defRPr>
            </a:lvl2pPr>
            <a:lvl3pPr marR="0" lvl="2" algn="ctr" rtl="0">
              <a:spcBef>
                <a:spcPts val="360"/>
              </a:spcBef>
              <a:spcAft>
                <a:spcPts val="0"/>
              </a:spcAft>
              <a:buClr>
                <a:schemeClr val="dk2"/>
              </a:buClr>
              <a:buSzPts val="1800"/>
              <a:buFont typeface="Arial"/>
              <a:buNone/>
              <a:defRPr sz="1800" b="0" i="0" u="none" strike="noStrike" cap="none">
                <a:solidFill>
                  <a:srgbClr val="888888"/>
                </a:solidFill>
                <a:latin typeface="Arimo"/>
                <a:ea typeface="Arimo"/>
                <a:cs typeface="Arimo"/>
                <a:sym typeface="Arimo"/>
              </a:defRPr>
            </a:lvl3pPr>
            <a:lvl4pPr marR="0" lvl="3" algn="ctr" rtl="0">
              <a:spcBef>
                <a:spcPts val="360"/>
              </a:spcBef>
              <a:spcAft>
                <a:spcPts val="0"/>
              </a:spcAft>
              <a:buClr>
                <a:schemeClr val="dk2"/>
              </a:buClr>
              <a:buSzPts val="1800"/>
              <a:buFont typeface="Arial"/>
              <a:buNone/>
              <a:defRPr sz="1800" b="0" i="0" u="none" strike="noStrike" cap="none">
                <a:solidFill>
                  <a:srgbClr val="888888"/>
                </a:solidFill>
                <a:latin typeface="Arimo"/>
                <a:ea typeface="Arimo"/>
                <a:cs typeface="Arimo"/>
                <a:sym typeface="Arimo"/>
              </a:defRPr>
            </a:lvl4pPr>
            <a:lvl5pPr marR="0" lvl="4" algn="ctr" rtl="0">
              <a:spcBef>
                <a:spcPts val="360"/>
              </a:spcBef>
              <a:spcAft>
                <a:spcPts val="0"/>
              </a:spcAft>
              <a:buClr>
                <a:schemeClr val="dk2"/>
              </a:buClr>
              <a:buSzPts val="1800"/>
              <a:buFont typeface="Arial"/>
              <a:buNone/>
              <a:defRPr sz="1800" b="0" i="0" u="none" strike="noStrike" cap="none">
                <a:solidFill>
                  <a:srgbClr val="888888"/>
                </a:solidFill>
                <a:latin typeface="Arimo"/>
                <a:ea typeface="Arimo"/>
                <a:cs typeface="Arimo"/>
                <a:sym typeface="Arimo"/>
              </a:defRPr>
            </a:lvl5pPr>
            <a:lvl6pPr marR="0" lvl="5" algn="ctr" rtl="0">
              <a:spcBef>
                <a:spcPts val="320"/>
              </a:spcBef>
              <a:spcAft>
                <a:spcPts val="0"/>
              </a:spcAft>
              <a:buClr>
                <a:schemeClr val="dk2"/>
              </a:buClr>
              <a:buSzPts val="1600"/>
              <a:buFont typeface="Arial"/>
              <a:buNone/>
              <a:defRPr sz="1600" b="0" i="0" u="none" strike="noStrike" cap="none">
                <a:solidFill>
                  <a:srgbClr val="888888"/>
                </a:solidFill>
                <a:latin typeface="Calibri"/>
                <a:ea typeface="Calibri"/>
                <a:cs typeface="Calibri"/>
                <a:sym typeface="Calibri"/>
              </a:defRPr>
            </a:lvl6pPr>
            <a:lvl7pPr marR="0" lvl="6" algn="ctr" rtl="0">
              <a:spcBef>
                <a:spcPts val="320"/>
              </a:spcBef>
              <a:spcAft>
                <a:spcPts val="0"/>
              </a:spcAft>
              <a:buClr>
                <a:schemeClr val="dk2"/>
              </a:buClr>
              <a:buSzPts val="1600"/>
              <a:buFont typeface="Arial"/>
              <a:buNone/>
              <a:defRPr sz="1600" b="0" i="0" u="none" strike="noStrike" cap="none">
                <a:solidFill>
                  <a:srgbClr val="888888"/>
                </a:solidFill>
                <a:latin typeface="Calibri"/>
                <a:ea typeface="Calibri"/>
                <a:cs typeface="Calibri"/>
                <a:sym typeface="Calibri"/>
              </a:defRPr>
            </a:lvl7pPr>
            <a:lvl8pPr marR="0" lvl="7" algn="ctr" rtl="0">
              <a:spcBef>
                <a:spcPts val="320"/>
              </a:spcBef>
              <a:spcAft>
                <a:spcPts val="0"/>
              </a:spcAft>
              <a:buClr>
                <a:schemeClr val="dk2"/>
              </a:buClr>
              <a:buSzPts val="1600"/>
              <a:buFont typeface="Arial"/>
              <a:buNone/>
              <a:defRPr sz="1600" b="0" i="0" u="none" strike="noStrike" cap="none">
                <a:solidFill>
                  <a:srgbClr val="888888"/>
                </a:solidFill>
                <a:latin typeface="Calibri"/>
                <a:ea typeface="Calibri"/>
                <a:cs typeface="Calibri"/>
                <a:sym typeface="Calibri"/>
              </a:defRPr>
            </a:lvl8pPr>
            <a:lvl9pPr marR="0" lvl="8" algn="ctr" rtl="0">
              <a:spcBef>
                <a:spcPts val="320"/>
              </a:spcBef>
              <a:spcAft>
                <a:spcPts val="0"/>
              </a:spcAft>
              <a:buClr>
                <a:schemeClr val="dk2"/>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15" name="Google Shape;15;p2"/>
          <p:cNvSpPr txBox="1">
            <a:spLocks noGrp="1"/>
          </p:cNvSpPr>
          <p:nvPr>
            <p:ph type="body" idx="2"/>
          </p:nvPr>
        </p:nvSpPr>
        <p:spPr>
          <a:xfrm>
            <a:off x="457200" y="3151909"/>
            <a:ext cx="7772400" cy="1455016"/>
          </a:xfrm>
          <a:prstGeom prst="rect">
            <a:avLst/>
          </a:prstGeom>
          <a:noFill/>
          <a:ln>
            <a:noFill/>
          </a:ln>
        </p:spPr>
        <p:txBody>
          <a:bodyPr spcFirstLastPara="1" wrap="square" lIns="91425" tIns="45700" rIns="91425" bIns="45700" anchor="t" anchorCtr="0"/>
          <a:lstStyle>
            <a:lvl1pPr marL="457200" marR="0" lvl="0" indent="-228600" algn="ctr" rtl="0">
              <a:spcBef>
                <a:spcPts val="400"/>
              </a:spcBef>
              <a:spcAft>
                <a:spcPts val="0"/>
              </a:spcAft>
              <a:buClr>
                <a:schemeClr val="dk2"/>
              </a:buClr>
              <a:buSzPts val="2000"/>
              <a:buFont typeface="Arial"/>
              <a:buNone/>
              <a:defRPr sz="2000" b="0" i="0" u="none" strike="noStrike" cap="none">
                <a:solidFill>
                  <a:schemeClr val="lt2"/>
                </a:solidFill>
                <a:latin typeface="Helvetica Neue Light"/>
                <a:ea typeface="Helvetica Neue Light"/>
                <a:cs typeface="Helvetica Neue Light"/>
                <a:sym typeface="Helvetica Neue Light"/>
              </a:defRPr>
            </a:lvl1pPr>
            <a:lvl2pPr marL="914400" marR="0" lvl="1" indent="-355600" algn="l" rtl="0">
              <a:spcBef>
                <a:spcPts val="400"/>
              </a:spcBef>
              <a:spcAft>
                <a:spcPts val="0"/>
              </a:spcAft>
              <a:buClr>
                <a:schemeClr val="dk2"/>
              </a:buClr>
              <a:buSzPts val="2000"/>
              <a:buFont typeface="Arial"/>
              <a:buChar char="•"/>
              <a:defRPr sz="2000" b="0" i="0" u="none" strike="noStrike" cap="none">
                <a:solidFill>
                  <a:schemeClr val="dk1"/>
                </a:solidFill>
                <a:latin typeface="Arimo"/>
                <a:ea typeface="Arimo"/>
                <a:cs typeface="Arimo"/>
                <a:sym typeface="Arimo"/>
              </a:defRPr>
            </a:lvl2pPr>
            <a:lvl3pPr marL="1371600" marR="0" lvl="2" indent="-342900" algn="l" rtl="0">
              <a:spcBef>
                <a:spcPts val="360"/>
              </a:spcBef>
              <a:spcAft>
                <a:spcPts val="0"/>
              </a:spcAft>
              <a:buClr>
                <a:schemeClr val="dk2"/>
              </a:buClr>
              <a:buSzPts val="1800"/>
              <a:buFont typeface="Arial"/>
              <a:buChar char="•"/>
              <a:defRPr sz="1800" b="0" i="0" u="none" strike="noStrike" cap="none">
                <a:solidFill>
                  <a:schemeClr val="dk1"/>
                </a:solidFill>
                <a:latin typeface="Arimo"/>
                <a:ea typeface="Arimo"/>
                <a:cs typeface="Arimo"/>
                <a:sym typeface="Arimo"/>
              </a:defRPr>
            </a:lvl3pPr>
            <a:lvl4pPr marL="1828800" marR="0" lvl="3" indent="-342900" algn="l" rtl="0">
              <a:spcBef>
                <a:spcPts val="360"/>
              </a:spcBef>
              <a:spcAft>
                <a:spcPts val="0"/>
              </a:spcAft>
              <a:buClr>
                <a:schemeClr val="dk2"/>
              </a:buClr>
              <a:buSzPts val="1800"/>
              <a:buFont typeface="Arial"/>
              <a:buChar char="•"/>
              <a:defRPr sz="1800" b="0" i="0" u="none" strike="noStrike" cap="none">
                <a:solidFill>
                  <a:schemeClr val="dk1"/>
                </a:solidFill>
                <a:latin typeface="Arimo"/>
                <a:ea typeface="Arimo"/>
                <a:cs typeface="Arimo"/>
                <a:sym typeface="Arimo"/>
              </a:defRPr>
            </a:lvl4pPr>
            <a:lvl5pPr marL="2286000" marR="0" lvl="4" indent="-342900" algn="l" rtl="0">
              <a:spcBef>
                <a:spcPts val="360"/>
              </a:spcBef>
              <a:spcAft>
                <a:spcPts val="0"/>
              </a:spcAft>
              <a:buClr>
                <a:schemeClr val="dk2"/>
              </a:buClr>
              <a:buSzPts val="1800"/>
              <a:buFont typeface="Arial"/>
              <a:buChar char="•"/>
              <a:defRPr sz="1800" b="0" i="0" u="none" strike="noStrike" cap="none">
                <a:solidFill>
                  <a:schemeClr val="dk1"/>
                </a:solidFill>
                <a:latin typeface="Arimo"/>
                <a:ea typeface="Arimo"/>
                <a:cs typeface="Arimo"/>
                <a:sym typeface="Arimo"/>
              </a:defRPr>
            </a:lvl5pPr>
            <a:lvl6pPr marL="2743200" marR="0" lvl="5" indent="-330200" algn="l" rtl="0">
              <a:spcBef>
                <a:spcPts val="320"/>
              </a:spcBef>
              <a:spcAft>
                <a:spcPts val="0"/>
              </a:spcAft>
              <a:buClr>
                <a:schemeClr val="dk2"/>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2"/>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2"/>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2"/>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1382501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D8534-178F-4BD9-9FC4-1A30ACEC7DB1}"/>
              </a:ext>
            </a:extLst>
          </p:cNvPr>
          <p:cNvSpPr>
            <a:spLocks noGrp="1"/>
          </p:cNvSpPr>
          <p:nvPr>
            <p:ph type="ctrTitle"/>
          </p:nvPr>
        </p:nvSpPr>
        <p:spPr>
          <a:xfrm>
            <a:off x="1143002" y="1122363"/>
            <a:ext cx="6857999" cy="2387600"/>
          </a:xfrm>
        </p:spPr>
        <p:txBody>
          <a:bodyPr anchor="b"/>
          <a:lstStyle>
            <a:lvl1pPr algn="ctr">
              <a:defRPr sz="4500"/>
            </a:lvl1pPr>
          </a:lstStyle>
          <a:p>
            <a:r>
              <a:rPr lang="en-US"/>
              <a:t>Click to edit Master title style</a:t>
            </a:r>
            <a:endParaRPr lang="en-GB"/>
          </a:p>
        </p:txBody>
      </p:sp>
      <p:sp>
        <p:nvSpPr>
          <p:cNvPr id="3" name="Subtitle 2">
            <a:extLst>
              <a:ext uri="{FF2B5EF4-FFF2-40B4-BE49-F238E27FC236}">
                <a16:creationId xmlns:a16="http://schemas.microsoft.com/office/drawing/2014/main" id="{7BBDDD14-E1D1-4A29-8EE5-46C2936297AA}"/>
              </a:ext>
            </a:extLst>
          </p:cNvPr>
          <p:cNvSpPr>
            <a:spLocks noGrp="1"/>
          </p:cNvSpPr>
          <p:nvPr>
            <p:ph type="subTitle" idx="1"/>
          </p:nvPr>
        </p:nvSpPr>
        <p:spPr>
          <a:xfrm>
            <a:off x="1143002" y="3602038"/>
            <a:ext cx="6857999"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804185B-CACF-4421-AC75-98D7F804EA42}"/>
              </a:ext>
            </a:extLst>
          </p:cNvPr>
          <p:cNvSpPr>
            <a:spLocks noGrp="1"/>
          </p:cNvSpPr>
          <p:nvPr>
            <p:ph type="dt" sz="half" idx="10"/>
          </p:nvPr>
        </p:nvSpPr>
        <p:spPr/>
        <p:txBody>
          <a:bodyPr/>
          <a:lstStyle/>
          <a:p>
            <a:fld id="{2E957D9A-A779-4895-B0D1-EE9631F7A724}" type="datetimeFigureOut">
              <a:rPr lang="en-GB" smtClean="0"/>
              <a:t>09/02/2024</a:t>
            </a:fld>
            <a:endParaRPr lang="en-GB"/>
          </a:p>
        </p:txBody>
      </p:sp>
      <p:sp>
        <p:nvSpPr>
          <p:cNvPr id="5" name="Footer Placeholder 4">
            <a:extLst>
              <a:ext uri="{FF2B5EF4-FFF2-40B4-BE49-F238E27FC236}">
                <a16:creationId xmlns:a16="http://schemas.microsoft.com/office/drawing/2014/main" id="{FA4823DD-E62C-4E30-8D03-C37C22733D5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3376AB0-96F0-49A1-8F60-F8A7FBD105A6}"/>
              </a:ext>
            </a:extLst>
          </p:cNvPr>
          <p:cNvSpPr>
            <a:spLocks noGrp="1"/>
          </p:cNvSpPr>
          <p:nvPr>
            <p:ph type="sldNum" sz="quarter" idx="12"/>
          </p:nvPr>
        </p:nvSpPr>
        <p:spPr/>
        <p:txBody>
          <a:bodyPr/>
          <a:lstStyle/>
          <a:p>
            <a:fld id="{7805B686-E45C-4D3E-BE0E-CE77E03A4319}" type="slidenum">
              <a:rPr lang="en-GB" smtClean="0"/>
              <a:t>‹#›</a:t>
            </a:fld>
            <a:endParaRPr lang="en-GB"/>
          </a:p>
        </p:txBody>
      </p:sp>
    </p:spTree>
    <p:extLst>
      <p:ext uri="{BB962C8B-B14F-4D97-AF65-F5344CB8AC3E}">
        <p14:creationId xmlns:p14="http://schemas.microsoft.com/office/powerpoint/2010/main" val="3218519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4.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7763B-0B43-0E45-B9C5-E0D3214E35BD}"/>
              </a:ext>
            </a:extLst>
          </p:cNvPr>
          <p:cNvSpPr>
            <a:spLocks noGrp="1"/>
          </p:cNvSpPr>
          <p:nvPr>
            <p:ph type="ctrTitle" hasCustomPrompt="1"/>
          </p:nvPr>
        </p:nvSpPr>
        <p:spPr>
          <a:xfrm>
            <a:off x="764381" y="1304925"/>
            <a:ext cx="7615238" cy="1214157"/>
          </a:xfrm>
          <a:prstGeom prst="rect">
            <a:avLst/>
          </a:prstGeom>
        </p:spPr>
        <p:txBody>
          <a:bodyPr lIns="90000" tIns="0" rIns="0" bIns="0" anchor="b" anchorCtr="0"/>
          <a:lstStyle>
            <a:lvl1pPr algn="l">
              <a:defRPr sz="3300" b="1" i="0">
                <a:solidFill>
                  <a:srgbClr val="E0112B"/>
                </a:solidFill>
                <a:latin typeface="Arial" panose="020B0604020202020204" pitchFamily="34" charset="0"/>
                <a:ea typeface="Roboto" pitchFamily="2" charset="0"/>
                <a:cs typeface="Arial" panose="020B0604020202020204" pitchFamily="34" charset="0"/>
              </a:defRPr>
            </a:lvl1pPr>
          </a:lstStyle>
          <a:p>
            <a:r>
              <a:rPr lang="en-US" dirty="0"/>
              <a:t>Title of presentation 44pt</a:t>
            </a:r>
          </a:p>
        </p:txBody>
      </p:sp>
      <p:sp>
        <p:nvSpPr>
          <p:cNvPr id="3" name="Subtitle 2">
            <a:extLst>
              <a:ext uri="{FF2B5EF4-FFF2-40B4-BE49-F238E27FC236}">
                <a16:creationId xmlns:a16="http://schemas.microsoft.com/office/drawing/2014/main" id="{A8BC36FD-DB34-7648-85FD-29A688F859A9}"/>
              </a:ext>
            </a:extLst>
          </p:cNvPr>
          <p:cNvSpPr>
            <a:spLocks noGrp="1"/>
          </p:cNvSpPr>
          <p:nvPr>
            <p:ph type="subTitle" idx="1" hasCustomPrompt="1"/>
          </p:nvPr>
        </p:nvSpPr>
        <p:spPr>
          <a:xfrm>
            <a:off x="764382" y="2715078"/>
            <a:ext cx="7615237" cy="468157"/>
          </a:xfrm>
          <a:prstGeom prst="rect">
            <a:avLst/>
          </a:prstGeom>
        </p:spPr>
        <p:txBody>
          <a:bodyPr/>
          <a:lstStyle>
            <a:lvl1pPr marL="0" indent="0" algn="l">
              <a:buNone/>
              <a:defRPr sz="1800" b="0" i="0" cap="all" baseline="0">
                <a:solidFill>
                  <a:schemeClr val="tx1"/>
                </a:solidFill>
                <a:latin typeface="Arial" panose="020B0604020202020204" pitchFamily="34" charset="0"/>
                <a:cs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 24pt</a:t>
            </a:r>
            <a:endParaRPr lang="en-GB" dirty="0">
              <a:effectLst/>
              <a:latin typeface="Roboto" pitchFamily="2" charset="0"/>
            </a:endParaRPr>
          </a:p>
        </p:txBody>
      </p:sp>
      <p:sp>
        <p:nvSpPr>
          <p:cNvPr id="11" name="Text Placeholder 10">
            <a:extLst>
              <a:ext uri="{FF2B5EF4-FFF2-40B4-BE49-F238E27FC236}">
                <a16:creationId xmlns:a16="http://schemas.microsoft.com/office/drawing/2014/main" id="{87796A85-71B9-CF44-9C76-57621DE3D92E}"/>
              </a:ext>
            </a:extLst>
          </p:cNvPr>
          <p:cNvSpPr>
            <a:spLocks noGrp="1"/>
          </p:cNvSpPr>
          <p:nvPr>
            <p:ph type="body" sz="quarter" idx="10" hasCustomPrompt="1"/>
          </p:nvPr>
        </p:nvSpPr>
        <p:spPr>
          <a:xfrm>
            <a:off x="764382" y="3594317"/>
            <a:ext cx="7615237" cy="2092381"/>
          </a:xfrm>
          <a:prstGeom prst="rect">
            <a:avLst/>
          </a:prstGeom>
        </p:spPr>
        <p:txBody>
          <a:bodyPr>
            <a:noAutofit/>
          </a:bodyPr>
          <a:lstStyle>
            <a:lvl1pPr marL="0" marR="0" indent="0" algn="l" defTabSz="514350" rtl="0" eaLnBrk="1" fontAlgn="auto" latinLnBrk="0" hangingPunct="1">
              <a:lnSpc>
                <a:spcPts val="1350"/>
              </a:lnSpc>
              <a:spcBef>
                <a:spcPts val="338"/>
              </a:spcBef>
              <a:spcAft>
                <a:spcPts val="0"/>
              </a:spcAft>
              <a:buClr>
                <a:srgbClr val="FF0000"/>
              </a:buClr>
              <a:buSzPct val="110000"/>
              <a:buFontTx/>
              <a:buNone/>
              <a:tabLst/>
              <a:defRPr sz="1350" baseline="0">
                <a:solidFill>
                  <a:schemeClr val="tx1"/>
                </a:solidFill>
              </a:defRPr>
            </a:lvl1pPr>
            <a:lvl2pPr marL="0" marR="0" indent="0" algn="l" defTabSz="685800" rtl="0" eaLnBrk="1" fontAlgn="auto" latinLnBrk="0" hangingPunct="1">
              <a:lnSpc>
                <a:spcPct val="90000"/>
              </a:lnSpc>
              <a:spcBef>
                <a:spcPts val="375"/>
              </a:spcBef>
              <a:spcAft>
                <a:spcPts val="0"/>
              </a:spcAft>
              <a:buClr>
                <a:srgbClr val="FF0000"/>
              </a:buClr>
              <a:buSzPct val="110000"/>
              <a:buFontTx/>
              <a:buNone/>
              <a:tabLst/>
              <a:defRPr sz="1200"/>
            </a:lvl2pPr>
          </a:lstStyle>
          <a:p>
            <a:pPr marL="0" marR="0" lvl="0" indent="0" algn="l" defTabSz="514350" rtl="0" eaLnBrk="1" fontAlgn="auto" latinLnBrk="0" hangingPunct="1">
              <a:lnSpc>
                <a:spcPts val="1350"/>
              </a:lnSpc>
              <a:spcBef>
                <a:spcPts val="338"/>
              </a:spcBef>
              <a:spcAft>
                <a:spcPts val="0"/>
              </a:spcAft>
              <a:buClr>
                <a:srgbClr val="FF0000"/>
              </a:buClr>
              <a:buSzPct val="110000"/>
              <a:buFontTx/>
              <a:buNone/>
              <a:tabLst/>
              <a:defRPr/>
            </a:pPr>
            <a:r>
              <a:rPr lang="en-GB" sz="1200" b="0" i="0" dirty="0">
                <a:effectLst/>
                <a:latin typeface="Arial" panose="020B0604020202020204" pitchFamily="34" charset="0"/>
                <a:cs typeface="Arial" panose="020B0604020202020204" pitchFamily="34" charset="0"/>
              </a:rPr>
              <a:t>Speakers: [Title </a:t>
            </a:r>
            <a:r>
              <a:rPr lang="en-GB" sz="1200" b="0" i="0" dirty="0" err="1">
                <a:effectLst/>
                <a:latin typeface="Arial" panose="020B0604020202020204" pitchFamily="34" charset="0"/>
                <a:cs typeface="Arial" panose="020B0604020202020204" pitchFamily="34" charset="0"/>
              </a:rPr>
              <a:t>Forname</a:t>
            </a:r>
            <a:r>
              <a:rPr lang="en-GB" sz="1200" b="0" i="0" dirty="0">
                <a:effectLst/>
                <a:latin typeface="Arial" panose="020B0604020202020204" pitchFamily="34" charset="0"/>
                <a:cs typeface="Arial" panose="020B0604020202020204" pitchFamily="34" charset="0"/>
              </a:rPr>
              <a:t> Surname], [Department], [LSE] or [Institution]</a:t>
            </a:r>
          </a:p>
          <a:p>
            <a:pPr marL="0" marR="0" lvl="0" indent="0" algn="l" defTabSz="514350" rtl="0" eaLnBrk="1" fontAlgn="auto" latinLnBrk="0" hangingPunct="1">
              <a:lnSpc>
                <a:spcPts val="1350"/>
              </a:lnSpc>
              <a:spcBef>
                <a:spcPts val="338"/>
              </a:spcBef>
              <a:spcAft>
                <a:spcPts val="0"/>
              </a:spcAft>
              <a:buClr>
                <a:srgbClr val="FF0000"/>
              </a:buClr>
              <a:buSzPct val="110000"/>
              <a:buFontTx/>
              <a:buNone/>
              <a:tabLst/>
              <a:defRPr/>
            </a:pPr>
            <a:endParaRPr lang="en-GB" sz="1200" b="0" i="0" dirty="0">
              <a:effectLst/>
              <a:latin typeface="Arial" panose="020B0604020202020204" pitchFamily="34" charset="0"/>
              <a:cs typeface="Arial" panose="020B0604020202020204" pitchFamily="34" charset="0"/>
            </a:endParaRPr>
          </a:p>
          <a:p>
            <a:pPr marL="0" marR="0" lvl="0" indent="0" algn="l" defTabSz="514350" rtl="0" eaLnBrk="1" fontAlgn="auto" latinLnBrk="0" hangingPunct="1">
              <a:lnSpc>
                <a:spcPts val="1350"/>
              </a:lnSpc>
              <a:spcBef>
                <a:spcPts val="338"/>
              </a:spcBef>
              <a:spcAft>
                <a:spcPts val="0"/>
              </a:spcAft>
              <a:buClr>
                <a:srgbClr val="FF0000"/>
              </a:buClr>
              <a:buSzPct val="110000"/>
              <a:buFontTx/>
              <a:buNone/>
              <a:tabLst/>
              <a:defRPr/>
            </a:pPr>
            <a:r>
              <a:rPr lang="en-GB" sz="1200" b="0" i="0" dirty="0">
                <a:effectLst/>
                <a:latin typeface="Arial" panose="020B0604020202020204" pitchFamily="34" charset="0"/>
                <a:cs typeface="Arial" panose="020B0604020202020204" pitchFamily="34" charset="0"/>
              </a:rPr>
              <a:t>Chair:        [Title </a:t>
            </a:r>
            <a:r>
              <a:rPr lang="en-GB" sz="1200" b="0" i="0" dirty="0" err="1">
                <a:effectLst/>
                <a:latin typeface="Arial" panose="020B0604020202020204" pitchFamily="34" charset="0"/>
                <a:cs typeface="Arial" panose="020B0604020202020204" pitchFamily="34" charset="0"/>
              </a:rPr>
              <a:t>Forname</a:t>
            </a:r>
            <a:r>
              <a:rPr lang="en-GB" sz="1200" b="0" i="0" dirty="0">
                <a:effectLst/>
                <a:latin typeface="Arial" panose="020B0604020202020204" pitchFamily="34" charset="0"/>
                <a:cs typeface="Arial" panose="020B0604020202020204" pitchFamily="34" charset="0"/>
              </a:rPr>
              <a:t> Surname], [Department], [LSE] or [Institution]</a:t>
            </a:r>
          </a:p>
        </p:txBody>
      </p:sp>
      <p:sp>
        <p:nvSpPr>
          <p:cNvPr id="9" name="Text Placeholder 12">
            <a:extLst>
              <a:ext uri="{FF2B5EF4-FFF2-40B4-BE49-F238E27FC236}">
                <a16:creationId xmlns:a16="http://schemas.microsoft.com/office/drawing/2014/main" id="{EDBA5123-F646-F241-B1D9-45A6DECB4075}"/>
              </a:ext>
            </a:extLst>
          </p:cNvPr>
          <p:cNvSpPr>
            <a:spLocks noGrp="1"/>
          </p:cNvSpPr>
          <p:nvPr>
            <p:ph type="body" sz="quarter" idx="17" hasCustomPrompt="1"/>
          </p:nvPr>
        </p:nvSpPr>
        <p:spPr>
          <a:xfrm>
            <a:off x="230521" y="5893156"/>
            <a:ext cx="2427116" cy="279440"/>
          </a:xfrm>
        </p:spPr>
        <p:txBody>
          <a:bodyPr lIns="0" tIns="0" rIns="0" bIns="0">
            <a:normAutofit/>
          </a:bodyPr>
          <a:lstStyle>
            <a:lvl1pPr>
              <a:defRPr sz="1125" b="1" i="0">
                <a:solidFill>
                  <a:srgbClr val="E0112B"/>
                </a:solidFill>
                <a:latin typeface="Arial" panose="020B0604020202020204" pitchFamily="34" charset="0"/>
                <a:ea typeface="Roboto" pitchFamily="2" charset="0"/>
                <a:cs typeface="Arial" panose="020B0604020202020204" pitchFamily="34" charset="0"/>
              </a:defRPr>
            </a:lvl1pPr>
          </a:lstStyle>
          <a:p>
            <a:pPr lvl="0"/>
            <a:r>
              <a:rPr lang="en-US" dirty="0" err="1"/>
              <a:t>lse.ac.uk</a:t>
            </a:r>
            <a:r>
              <a:rPr lang="en-US" dirty="0"/>
              <a:t>/department</a:t>
            </a:r>
          </a:p>
        </p:txBody>
      </p:sp>
      <p:sp>
        <p:nvSpPr>
          <p:cNvPr id="14" name="Text Placeholder 12">
            <a:extLst>
              <a:ext uri="{FF2B5EF4-FFF2-40B4-BE49-F238E27FC236}">
                <a16:creationId xmlns:a16="http://schemas.microsoft.com/office/drawing/2014/main" id="{A3CC1834-20B4-994B-8A64-0BCFAFEC8156}"/>
              </a:ext>
            </a:extLst>
          </p:cNvPr>
          <p:cNvSpPr>
            <a:spLocks noGrp="1"/>
          </p:cNvSpPr>
          <p:nvPr>
            <p:ph type="body" sz="quarter" idx="20" hasCustomPrompt="1"/>
          </p:nvPr>
        </p:nvSpPr>
        <p:spPr>
          <a:xfrm>
            <a:off x="228601" y="6166200"/>
            <a:ext cx="2427194" cy="243170"/>
          </a:xfrm>
        </p:spPr>
        <p:txBody>
          <a:bodyPr lIns="0" tIns="0" rIns="0" bIns="0">
            <a:normAutofit/>
          </a:bodyPr>
          <a:lstStyle>
            <a:lvl1pPr>
              <a:defRPr sz="825" b="0" i="0">
                <a:solidFill>
                  <a:srgbClr val="E0112B"/>
                </a:solidFill>
                <a:latin typeface="Arial" panose="020B0604020202020204" pitchFamily="34" charset="0"/>
                <a:ea typeface="Roboto" pitchFamily="2" charset="0"/>
                <a:cs typeface="Arial" panose="020B0604020202020204" pitchFamily="34" charset="0"/>
              </a:defRPr>
            </a:lvl1pPr>
          </a:lstStyle>
          <a:p>
            <a:pPr lvl="0"/>
            <a:r>
              <a:rPr lang="en-US" dirty="0"/>
              <a:t>@LSE/</a:t>
            </a:r>
          </a:p>
        </p:txBody>
      </p:sp>
    </p:spTree>
    <p:extLst>
      <p:ext uri="{BB962C8B-B14F-4D97-AF65-F5344CB8AC3E}">
        <p14:creationId xmlns:p14="http://schemas.microsoft.com/office/powerpoint/2010/main" val="1681858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ustom Layout">
    <p:bg>
      <p:bgPr>
        <a:solidFill>
          <a:srgbClr val="00206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4903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00206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72185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p:nvPr/>
        </p:nvSpPr>
        <p:spPr>
          <a:xfrm>
            <a:off x="3801536" y="6332546"/>
            <a:ext cx="5058833" cy="353943"/>
          </a:xfrm>
          <a:prstGeom prst="rect">
            <a:avLst/>
          </a:prstGeom>
          <a:noFill/>
          <a:ln>
            <a:noFill/>
          </a:ln>
        </p:spPr>
        <p:txBody>
          <a:bodyPr spcFirstLastPara="1" wrap="square" lIns="91425" tIns="45700" rIns="91425" bIns="0" anchor="t" anchorCtr="0">
            <a:noAutofit/>
          </a:bodyPr>
          <a:lstStyle/>
          <a:p>
            <a:pPr marL="0" marR="0" lvl="0" indent="0" algn="r" rtl="0">
              <a:spcBef>
                <a:spcPts val="0"/>
              </a:spcBef>
              <a:spcAft>
                <a:spcPts val="0"/>
              </a:spcAft>
              <a:buNone/>
            </a:pPr>
            <a:r>
              <a:rPr lang="en-GB" sz="1000" b="0" i="0" u="none" strike="noStrike" cap="none" dirty="0">
                <a:solidFill>
                  <a:schemeClr val="tx1"/>
                </a:solidFill>
                <a:latin typeface="Helvetica Neue Light"/>
                <a:ea typeface="Helvetica Neue Light"/>
                <a:cs typeface="Helvetica Neue Light"/>
                <a:sym typeface="Helvetica Neue Light"/>
              </a:rPr>
              <a:t>PP404 (A): 11 + 12. Government: spending, debt, taxation</a:t>
            </a:r>
          </a:p>
          <a:p>
            <a:pPr marL="0" marR="0" lvl="0" indent="0" algn="r" rtl="0">
              <a:spcBef>
                <a:spcPts val="0"/>
              </a:spcBef>
              <a:spcAft>
                <a:spcPts val="0"/>
              </a:spcAft>
              <a:buNone/>
            </a:pPr>
            <a:r>
              <a:rPr lang="en-GB" sz="1000" b="0" i="0" u="none" strike="noStrike" cap="none" dirty="0">
                <a:solidFill>
                  <a:schemeClr val="tx1"/>
                </a:solidFill>
                <a:latin typeface="Helvetica Neue Light"/>
                <a:ea typeface="Helvetica Neue Light"/>
                <a:cs typeface="Helvetica Neue Light"/>
                <a:sym typeface="Helvetica Neue Light"/>
              </a:rPr>
              <a:t>© Richard Davies (2024)</a:t>
            </a:r>
          </a:p>
        </p:txBody>
      </p:sp>
      <p:pic>
        <p:nvPicPr>
          <p:cNvPr id="2" name="Picture 1" descr="A picture containing text, font, screenshot, graphics&#10;&#10;Description automatically generated">
            <a:extLst>
              <a:ext uri="{FF2B5EF4-FFF2-40B4-BE49-F238E27FC236}">
                <a16:creationId xmlns:a16="http://schemas.microsoft.com/office/drawing/2014/main" id="{F951E07B-943D-69CD-E0A9-9812677CD973}"/>
              </a:ext>
            </a:extLst>
          </p:cNvPr>
          <p:cNvPicPr>
            <a:picLocks noChangeAspect="1"/>
          </p:cNvPicPr>
          <p:nvPr userDrawn="1"/>
        </p:nvPicPr>
        <p:blipFill>
          <a:blip r:embed="rId7"/>
          <a:stretch>
            <a:fillRect/>
          </a:stretch>
        </p:blipFill>
        <p:spPr>
          <a:xfrm>
            <a:off x="283631" y="6118166"/>
            <a:ext cx="1359429" cy="460695"/>
          </a:xfrm>
          <a:prstGeom prst="rect">
            <a:avLst/>
          </a:prstGeom>
        </p:spPr>
      </p:pic>
    </p:spTree>
    <p:extLst>
      <p:ext uri="{BB962C8B-B14F-4D97-AF65-F5344CB8AC3E}">
        <p14:creationId xmlns:p14="http://schemas.microsoft.com/office/powerpoint/2010/main" val="413499859"/>
      </p:ext>
    </p:extLst>
  </p:cSld>
  <p:clrMap bg1="lt1" tx1="dk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28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60"/>
        </a:solidFill>
        <a:effectLst/>
      </p:bgPr>
    </p:bg>
    <p:spTree>
      <p:nvGrpSpPr>
        <p:cNvPr id="1" name="Shape 9"/>
        <p:cNvGrpSpPr/>
        <p:nvPr/>
      </p:nvGrpSpPr>
      <p:grpSpPr>
        <a:xfrm>
          <a:off x="0" y="0"/>
          <a:ext cx="0" cy="0"/>
          <a:chOff x="0" y="0"/>
          <a:chExt cx="0" cy="0"/>
        </a:xfrm>
      </p:grpSpPr>
      <p:sp>
        <p:nvSpPr>
          <p:cNvPr id="10" name="Google Shape;10;p1"/>
          <p:cNvSpPr txBox="1"/>
          <p:nvPr/>
        </p:nvSpPr>
        <p:spPr>
          <a:xfrm>
            <a:off x="3801536" y="6332546"/>
            <a:ext cx="5058833" cy="353943"/>
          </a:xfrm>
          <a:prstGeom prst="rect">
            <a:avLst/>
          </a:prstGeom>
          <a:noFill/>
          <a:ln>
            <a:noFill/>
          </a:ln>
        </p:spPr>
        <p:txBody>
          <a:bodyPr spcFirstLastPara="1" wrap="square" lIns="91425" tIns="45700" rIns="91425" bIns="0" anchor="t" anchorCtr="0">
            <a:noAutofit/>
          </a:bodyPr>
          <a:lstStyle/>
          <a:p>
            <a:pPr marL="0" marR="0" lvl="0" indent="0" algn="r" rtl="0">
              <a:spcBef>
                <a:spcPts val="0"/>
              </a:spcBef>
              <a:spcAft>
                <a:spcPts val="0"/>
              </a:spcAft>
              <a:buNone/>
            </a:pPr>
            <a:r>
              <a:rPr lang="en-GB" sz="1000" b="0" i="0" u="none" strike="noStrike" cap="none" dirty="0">
                <a:solidFill>
                  <a:schemeClr val="bg1"/>
                </a:solidFill>
                <a:latin typeface="Helvetica Neue Light"/>
                <a:ea typeface="Helvetica Neue Light"/>
                <a:cs typeface="Helvetica Neue Light"/>
                <a:sym typeface="Helvetica Neue Light"/>
              </a:rPr>
              <a:t>PP404 (A): 11 + 12. Government: spending, debt, taxation</a:t>
            </a:r>
          </a:p>
          <a:p>
            <a:pPr marL="0" marR="0" lvl="0" indent="0" algn="r" rtl="0">
              <a:spcBef>
                <a:spcPts val="0"/>
              </a:spcBef>
              <a:spcAft>
                <a:spcPts val="0"/>
              </a:spcAft>
              <a:buNone/>
            </a:pPr>
            <a:r>
              <a:rPr lang="en-GB" sz="1000" b="0" i="0" u="none" strike="noStrike" cap="none" dirty="0">
                <a:solidFill>
                  <a:schemeClr val="bg1"/>
                </a:solidFill>
                <a:latin typeface="Helvetica Neue Light"/>
                <a:ea typeface="Helvetica Neue Light"/>
                <a:cs typeface="Helvetica Neue Light"/>
                <a:sym typeface="Helvetica Neue Light"/>
              </a:rPr>
              <a:t>© Richard Davies (2024)</a:t>
            </a:r>
          </a:p>
        </p:txBody>
      </p:sp>
      <p:pic>
        <p:nvPicPr>
          <p:cNvPr id="3" name="Picture 2" descr="LSE Logo">
            <a:extLst>
              <a:ext uri="{FF2B5EF4-FFF2-40B4-BE49-F238E27FC236}">
                <a16:creationId xmlns:a16="http://schemas.microsoft.com/office/drawing/2014/main" id="{ACF2E3B4-919C-4BA9-63FC-505FB962473C}"/>
              </a:ext>
            </a:extLst>
          </p:cNvPr>
          <p:cNvPicPr>
            <a:picLocks noChangeAspect="1"/>
          </p:cNvPicPr>
          <p:nvPr userDrawn="1"/>
        </p:nvPicPr>
        <p:blipFill>
          <a:blip r:embed="rId3"/>
          <a:srcRect/>
          <a:stretch/>
        </p:blipFill>
        <p:spPr>
          <a:xfrm>
            <a:off x="213799" y="6149362"/>
            <a:ext cx="1359737" cy="460800"/>
          </a:xfrm>
          <a:prstGeom prst="rect">
            <a:avLst/>
          </a:prstGeom>
        </p:spPr>
      </p:pic>
    </p:spTree>
    <p:extLst>
      <p:ext uri="{BB962C8B-B14F-4D97-AF65-F5344CB8AC3E}">
        <p14:creationId xmlns:p14="http://schemas.microsoft.com/office/powerpoint/2010/main" val="1315970378"/>
      </p:ext>
    </p:extLst>
  </p:cSld>
  <p:clrMap bg1="lt1" tx1="dk1" bg2="dk2" tx2="lt2" accent1="accent1" accent2="accent2" accent3="accent3" accent4="accent4" accent5="accent5" accent6="accent6" hlink="hlink" folHlink="folHlink"/>
  <p:sldLayoutIdLst>
    <p:sldLayoutId id="2147483686"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sv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hyperlink" Target="https://courses.cit.cornell.edu/econ335/out/lighthouse.pdf" TargetMode="External"/><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03.xml"/><Relationship Id="rId1" Type="http://schemas.openxmlformats.org/officeDocument/2006/relationships/slideLayout" Target="../slideLayouts/slideLayout1.xml"/><Relationship Id="rId4" Type="http://schemas.openxmlformats.org/officeDocument/2006/relationships/image" Target="NULL"/></Relationships>
</file>

<file path=ppt/slides/_rels/slide10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04.xml"/><Relationship Id="rId1" Type="http://schemas.openxmlformats.org/officeDocument/2006/relationships/slideLayout" Target="../slideLayouts/slideLayout1.xml"/><Relationship Id="rId4" Type="http://schemas.openxmlformats.org/officeDocument/2006/relationships/image" Target="NULL"/></Relationships>
</file>

<file path=ppt/slides/_rels/slide108.xml.rels><?xml version="1.0" encoding="UTF-8" standalone="yes"?>
<Relationships xmlns="http://schemas.openxmlformats.org/package/2006/relationships"><Relationship Id="rId3" Type="http://schemas.openxmlformats.org/officeDocument/2006/relationships/hyperlink" Target="https://comptroller.texas.gov/economy/fiscal-notes/2015/november/sintax.php" TargetMode="External"/><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9.xml"/><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hyperlink" Target="https://www.institutcoppet.org/wp-content/uploads/2011/12/Essai-sur-la-nature-du-commerce-en-gener-Richard-Cantillon.pdf" TargetMode="External"/><Relationship Id="rId2" Type="http://schemas.openxmlformats.org/officeDocument/2006/relationships/notesSlide" Target="../notesSlides/notesSlide111.xml"/><Relationship Id="rId1" Type="http://schemas.openxmlformats.org/officeDocument/2006/relationships/slideLayout" Target="../slideLayouts/slideLayout1.xml"/><Relationship Id="rId4" Type="http://schemas.openxmlformats.org/officeDocument/2006/relationships/image" Target="../media/image87.jpeg"/></Relationships>
</file>

<file path=ppt/slides/_rels/slide12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115.xml"/><Relationship Id="rId1" Type="http://schemas.openxmlformats.org/officeDocument/2006/relationships/slideLayout" Target="../slideLayouts/slideLayout1.xml"/><Relationship Id="rId5" Type="http://schemas.openxmlformats.org/officeDocument/2006/relationships/hyperlink" Target="https://www.jstor.org/stable/pdf/1813905.pdf?refreqid=excelsior%3Ae678b17a55be51008e341f08190f5d9b&amp;ab_segments=&amp;origin=&amp;initiator=" TargetMode="External"/><Relationship Id="rId4" Type="http://schemas.openxmlformats.org/officeDocument/2006/relationships/image" Target="../media/image92.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hyperlink" Target="https://www.imf.org/external/pubs/ft/tnm/2014/tnm1404.pdf" TargetMode="Externa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3" Type="http://schemas.openxmlformats.org/officeDocument/2006/relationships/hyperlink" Target="https://www.josefsigurdsson.com/_files/ugd/e59715_b70cf2ff497947a7bc8dd7979ce2381a.pdf" TargetMode="External"/><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9.sv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1.svg"/></Relationships>
</file>

<file path=ppt/slides/_rels/slide19.xml.rels><?xml version="1.0" encoding="UTF-8" standalone="yes"?>
<Relationships xmlns="http://schemas.openxmlformats.org/package/2006/relationships"><Relationship Id="rId3" Type="http://schemas.openxmlformats.org/officeDocument/2006/relationships/hyperlink" Target="https://www.pewtrusts.org/en/research-and-analysis/articles/2022/12/16/nine-states-began-the-pandemic-with-long-term-deficits"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hyperlink" Target="https://www.ft.com/content/33a91728-c23f-4165-a659-1debb4dc506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hyperlink" Target="https://budget.illinois.gov/content/dam/soi/en/web/budget/documents/budget-book/fy2024-budget-book/Fiscal-Year-2024-Operating-Budget.pdf"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obr.uk/"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www.imf.org/external/datamapper/fiscalrules/Working%20Paper%20-%20Fiscal%20Rules%20and%20Fiscal%20Councils%20-%20Recent%20Trends%20and%20Performance%20during%20the%20Pandemic.pdf"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1.sv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3.sv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4.png"/><Relationship Id="rId4"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hyperlink" Target="https://fiscaldata.treasury.gov/americas-finance-guide/national-debt/#breaking-down-the-debt" TargetMode="External"/><Relationship Id="rId5" Type="http://schemas.openxmlformats.org/officeDocument/2006/relationships/image" Target="../media/image38.png"/><Relationship Id="rId4" Type="http://schemas.openxmlformats.org/officeDocument/2006/relationships/hyperlink" Target="https://fiscaldata.treasury.gov/static-data/published-reports/frusg/FRUSG_2021.pdf"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www.wsj.com/market-data/bonds/treasuries" TargetMode="External"/><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3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hyperlink" Target="https://ticdata.treasury.gov/Publish/mfh.txt" TargetMode="External"/><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48.svg"/></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50.svg"/></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52.sv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assets.publishing.service.gov.uk/media/6419c87d8fa8f547c267efca/Web_accessible_Budget_2023.pdf"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hyperlink" Target="https://www.imf.org/external/datamapper/CG_DEBT_GDP@GDD"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hyperlink" Target="https://www.imf.org/en/Publications/Policy-Papers/Issues/2018/02/14/pp122617guidance-note-on-lic-dsf" TargetMode="External"/><Relationship Id="rId5" Type="http://schemas.openxmlformats.org/officeDocument/2006/relationships/image" Target="../media/image57.png"/><Relationship Id="rId4" Type="http://schemas.openxmlformats.org/officeDocument/2006/relationships/image" Target="../media/image56.png"/></Relationships>
</file>

<file path=ppt/slides/_rels/slide54.xml.rels><?xml version="1.0" encoding="UTF-8" standalone="yes"?>
<Relationships xmlns="http://schemas.openxmlformats.org/package/2006/relationships"><Relationship Id="rId3" Type="http://schemas.openxmlformats.org/officeDocument/2006/relationships/hyperlink" Target="https://www.worldbank.org/en/programs/debt-toolkit/dsa" TargetMode="External"/><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hyperlink" Target="https://debtjustice.org.uk/countries-in-crisis" TargetMode="External"/><Relationship Id="rId5" Type="http://schemas.openxmlformats.org/officeDocument/2006/relationships/hyperlink" Target="https://documents1.worldbank.org/curated/en/739721606752413516/pdf/Sudan-Joint-World-Bank-IMF-Debt-Sustainability-Analysis.pdf" TargetMode="External"/><Relationship Id="rId4" Type="http://schemas.openxmlformats.org/officeDocument/2006/relationships/hyperlink" Target="https://documents1.worldbank.org/curated/en/589301593446701627/pdf/Ethiopia-Joint-World-Bank-IMF-Debt-Sustainability-Analysis.pdf"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hyperlink" Target="https://www.imf.org/external/pubs/ft/fandd/1998/06/ortiz.htm" TargetMode="External"/><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hyperlink" Target="https://www.economicsobservatory.com/russias-1998-currency-crisis-what-lessons-for-today" TargetMode="External"/><Relationship Id="rId5" Type="http://schemas.openxmlformats.org/officeDocument/2006/relationships/hyperlink" Target="https://www.imf.org/en/Publications/fandd/issues/Series/Analytical-Series/crisis-lessons-chris-wellisz" TargetMode="External"/><Relationship Id="rId4" Type="http://schemas.openxmlformats.org/officeDocument/2006/relationships/hyperlink" Target="https://www.imf.org/en/News/Articles/2015/09/28/04/53/sp012298"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hyperlink" Target="https://www.imf.org/en/Publications/fandd/issues/Series/Analytical-Series/crisis-lessons-chris-wellisz"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image" Target="../media/image64.png"/></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7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hyperlink" Target="https://plato.stanford.edu/entries/ramsey/" TargetMode="External"/><Relationship Id="rId2" Type="http://schemas.openxmlformats.org/officeDocument/2006/relationships/notesSlide" Target="../notesSlides/notesSlide81.xml"/><Relationship Id="rId1" Type="http://schemas.openxmlformats.org/officeDocument/2006/relationships/slideLayout" Target="../slideLayouts/slideLayout1.xml"/><Relationship Id="rId5" Type="http://schemas.openxmlformats.org/officeDocument/2006/relationships/image" Target="../media/image75.jpeg"/><Relationship Id="rId4" Type="http://schemas.openxmlformats.org/officeDocument/2006/relationships/hyperlink" Target="https://sms.csx.cam.ac.uk/media/20145"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2.xml"/><Relationship Id="rId1" Type="http://schemas.openxmlformats.org/officeDocument/2006/relationships/slideLayout" Target="../slideLayouts/slideLayout1.xml"/><Relationship Id="rId5" Type="http://schemas.openxmlformats.org/officeDocument/2006/relationships/image" Target="../media/image77.jpeg"/><Relationship Id="rId4" Type="http://schemas.openxmlformats.org/officeDocument/2006/relationships/hyperlink" Target="https://www.nber.org/system/files/working_papers/w6852/w6852.pdf" TargetMode="External"/></Relationships>
</file>

<file path=ppt/slides/_rels/slide85.xml.rels><?xml version="1.0" encoding="UTF-8" standalone="yes"?>
<Relationships xmlns="http://schemas.openxmlformats.org/package/2006/relationships"><Relationship Id="rId3" Type="http://schemas.openxmlformats.org/officeDocument/2006/relationships/hyperlink" Target="https://ifs.org.uk/books/tax-design" TargetMode="External"/><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hyperlink" Target="https://ifs.org.uk/books/tax-design" TargetMode="External"/><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89.xml"/><Relationship Id="rId1" Type="http://schemas.openxmlformats.org/officeDocument/2006/relationships/slideLayout" Target="../slideLayouts/slideLayout1.xml"/><Relationship Id="rId4" Type="http://schemas.openxmlformats.org/officeDocument/2006/relationships/hyperlink" Target="https://www.nytimes.com/2017/04/25/us/politics/white-house-economic-policy-arthur-laffer.html"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hyperlink" Target="https://www.oecd.org/tax/beps/" TargetMode="External"/><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93.xml"/><Relationship Id="rId1" Type="http://schemas.openxmlformats.org/officeDocument/2006/relationships/slideLayout" Target="../slideLayouts/slideLayout1.xml"/><Relationship Id="rId5" Type="http://schemas.openxmlformats.org/officeDocument/2006/relationships/image" Target="../media/image84.jpeg"/><Relationship Id="rId4" Type="http://schemas.openxmlformats.org/officeDocument/2006/relationships/image" Target="../media/image83.png"/></Relationships>
</file>

<file path=ppt/slides/_rels/slide97.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94.xml"/><Relationship Id="rId1" Type="http://schemas.openxmlformats.org/officeDocument/2006/relationships/slideLayout" Target="../slideLayouts/slideLayout1.xml"/><Relationship Id="rId5" Type="http://schemas.openxmlformats.org/officeDocument/2006/relationships/image" Target="../media/image84.jpeg"/><Relationship Id="rId4" Type="http://schemas.openxmlformats.org/officeDocument/2006/relationships/image" Target="../media/image83.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5565E7F-C7A6-D149-870C-47E6BA433777}"/>
              </a:ext>
            </a:extLst>
          </p:cNvPr>
          <p:cNvSpPr>
            <a:spLocks noGrp="1"/>
          </p:cNvSpPr>
          <p:nvPr>
            <p:ph type="ctrTitle"/>
          </p:nvPr>
        </p:nvSpPr>
        <p:spPr>
          <a:xfrm>
            <a:off x="1044344" y="1396733"/>
            <a:ext cx="7615238" cy="1214157"/>
          </a:xfrm>
        </p:spPr>
        <p:txBody>
          <a:bodyPr/>
          <a:lstStyle/>
          <a:p>
            <a:r>
              <a:rPr lang="en-US" dirty="0"/>
              <a:t>Economics for Public Policy</a:t>
            </a:r>
          </a:p>
        </p:txBody>
      </p:sp>
      <p:sp>
        <p:nvSpPr>
          <p:cNvPr id="9" name="Subtitle 8">
            <a:extLst>
              <a:ext uri="{FF2B5EF4-FFF2-40B4-BE49-F238E27FC236}">
                <a16:creationId xmlns:a16="http://schemas.microsoft.com/office/drawing/2014/main" id="{36C323E6-7AD5-EA41-8CF6-E44CA8D751D0}"/>
              </a:ext>
            </a:extLst>
          </p:cNvPr>
          <p:cNvSpPr>
            <a:spLocks noGrp="1"/>
          </p:cNvSpPr>
          <p:nvPr>
            <p:ph type="subTitle" idx="1"/>
          </p:nvPr>
        </p:nvSpPr>
        <p:spPr>
          <a:xfrm>
            <a:off x="1044345" y="2793458"/>
            <a:ext cx="7615237" cy="468157"/>
          </a:xfrm>
        </p:spPr>
        <p:txBody>
          <a:bodyPr/>
          <a:lstStyle/>
          <a:p>
            <a:r>
              <a:rPr lang="en-GB" dirty="0">
                <a:effectLst/>
                <a:latin typeface="Roboto" pitchFamily="2" charset="0"/>
              </a:rPr>
              <a:t>LECTURE 11. </a:t>
            </a:r>
          </a:p>
          <a:p>
            <a:r>
              <a:rPr lang="en-GB" dirty="0">
                <a:latin typeface="Roboto" pitchFamily="2" charset="0"/>
              </a:rPr>
              <a:t>GOVERNMENT 1 – SPENDING AND DEBT</a:t>
            </a:r>
            <a:endParaRPr lang="en-GB" dirty="0">
              <a:effectLst/>
              <a:latin typeface="Roboto" pitchFamily="2" charset="0"/>
            </a:endParaRPr>
          </a:p>
        </p:txBody>
      </p:sp>
      <p:sp>
        <p:nvSpPr>
          <p:cNvPr id="10" name="Text Placeholder 9">
            <a:extLst>
              <a:ext uri="{FF2B5EF4-FFF2-40B4-BE49-F238E27FC236}">
                <a16:creationId xmlns:a16="http://schemas.microsoft.com/office/drawing/2014/main" id="{7B9087AC-3B6C-7340-9C1D-41EB93C6D8CD}"/>
              </a:ext>
            </a:extLst>
          </p:cNvPr>
          <p:cNvSpPr>
            <a:spLocks noGrp="1"/>
          </p:cNvSpPr>
          <p:nvPr>
            <p:ph type="body" sz="quarter" idx="10"/>
          </p:nvPr>
        </p:nvSpPr>
        <p:spPr>
          <a:xfrm>
            <a:off x="1044344" y="3702743"/>
            <a:ext cx="7615237" cy="1161887"/>
          </a:xfrm>
        </p:spPr>
        <p:txBody>
          <a:bodyPr/>
          <a:lstStyle/>
          <a:p>
            <a:pPr>
              <a:defRPr/>
            </a:pPr>
            <a:endParaRPr lang="en-GB" dirty="0">
              <a:latin typeface="Arial" panose="020B0604020202020204" pitchFamily="34" charset="0"/>
              <a:cs typeface="Arial" panose="020B0604020202020204" pitchFamily="34" charset="0"/>
            </a:endParaRPr>
          </a:p>
          <a:p>
            <a:pPr>
              <a:defRPr/>
            </a:pPr>
            <a:endParaRPr lang="en-GB" dirty="0">
              <a:latin typeface="Arial" panose="020B0604020202020204" pitchFamily="34" charset="0"/>
              <a:cs typeface="Arial" panose="020B0604020202020204" pitchFamily="34" charset="0"/>
            </a:endParaRPr>
          </a:p>
          <a:p>
            <a:pPr>
              <a:defRPr/>
            </a:pPr>
            <a:r>
              <a:rPr lang="en-GB" dirty="0">
                <a:latin typeface="Arial" panose="020B0604020202020204" pitchFamily="34" charset="0"/>
                <a:cs typeface="Arial" panose="020B0604020202020204" pitchFamily="34" charset="0"/>
              </a:rPr>
              <a:t>Richard Davies</a:t>
            </a:r>
          </a:p>
          <a:p>
            <a:pPr>
              <a:defRPr/>
            </a:pPr>
            <a:endParaRPr lang="en-GB" dirty="0">
              <a:latin typeface="Arial" panose="020B0604020202020204" pitchFamily="34" charset="0"/>
              <a:cs typeface="Arial" panose="020B0604020202020204" pitchFamily="34" charset="0"/>
            </a:endParaRPr>
          </a:p>
          <a:p>
            <a:pPr>
              <a:defRPr/>
            </a:pPr>
            <a:r>
              <a:rPr lang="en-GB" i="1" dirty="0">
                <a:latin typeface="Arial" panose="020B0604020202020204" pitchFamily="34" charset="0"/>
                <a:cs typeface="Arial" panose="020B0604020202020204" pitchFamily="34" charset="0"/>
              </a:rPr>
              <a:t>Winter Term, 2024</a:t>
            </a:r>
          </a:p>
        </p:txBody>
      </p:sp>
      <p:pic>
        <p:nvPicPr>
          <p:cNvPr id="6" name="Picture 5" descr="A picture containing text, font, screenshot, graphics&#10;&#10;Description automatically generated">
            <a:extLst>
              <a:ext uri="{FF2B5EF4-FFF2-40B4-BE49-F238E27FC236}">
                <a16:creationId xmlns:a16="http://schemas.microsoft.com/office/drawing/2014/main" id="{17C26F7C-15D9-3FE3-FFE4-5929F29AFC04}"/>
              </a:ext>
            </a:extLst>
          </p:cNvPr>
          <p:cNvPicPr>
            <a:picLocks noChangeAspect="1"/>
          </p:cNvPicPr>
          <p:nvPr/>
        </p:nvPicPr>
        <p:blipFill>
          <a:blip r:embed="rId2"/>
          <a:stretch>
            <a:fillRect/>
          </a:stretch>
        </p:blipFill>
        <p:spPr>
          <a:xfrm>
            <a:off x="278506" y="317991"/>
            <a:ext cx="2168329" cy="734822"/>
          </a:xfrm>
          <a:prstGeom prst="rect">
            <a:avLst/>
          </a:prstGeom>
        </p:spPr>
      </p:pic>
      <p:sp>
        <p:nvSpPr>
          <p:cNvPr id="22" name="Rectangle 15">
            <a:extLst>
              <a:ext uri="{FF2B5EF4-FFF2-40B4-BE49-F238E27FC236}">
                <a16:creationId xmlns:a16="http://schemas.microsoft.com/office/drawing/2014/main" id="{2BF85ED2-BB73-032D-CF20-81B453361D17}"/>
              </a:ext>
            </a:extLst>
          </p:cNvPr>
          <p:cNvSpPr>
            <a:spLocks noChangeArrowheads="1"/>
          </p:cNvSpPr>
          <p:nvPr/>
        </p:nvSpPr>
        <p:spPr bwMode="auto">
          <a:xfrm>
            <a:off x="1" y="7187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Arial"/>
              <a:sym typeface="Arial"/>
            </a:endParaRPr>
          </a:p>
        </p:txBody>
      </p:sp>
    </p:spTree>
    <p:extLst>
      <p:ext uri="{BB962C8B-B14F-4D97-AF65-F5344CB8AC3E}">
        <p14:creationId xmlns:p14="http://schemas.microsoft.com/office/powerpoint/2010/main" val="4146000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Spending growth</a:t>
            </a:r>
            <a:br>
              <a:rPr lang="en-US" b="0" dirty="0">
                <a:latin typeface="Gotham" panose="02000504050000020004" pitchFamily="2" charset="0"/>
              </a:rPr>
            </a:br>
            <a:r>
              <a:rPr lang="en-US" sz="1600" b="0" dirty="0">
                <a:solidFill>
                  <a:schemeClr val="tx1"/>
                </a:solidFill>
                <a:latin typeface="Gotham" panose="02000504050000020004" pitchFamily="2" charset="0"/>
              </a:rPr>
              <a:t>The budgets that are rising</a:t>
            </a:r>
            <a:endParaRPr lang="en-US" b="0" dirty="0">
              <a:solidFill>
                <a:schemeClr val="tx1"/>
              </a:solidFill>
              <a:latin typeface="Gotham" panose="02000504050000020004" pitchFamily="2" charset="0"/>
            </a:endParaRPr>
          </a:p>
        </p:txBody>
      </p:sp>
      <p:pic>
        <p:nvPicPr>
          <p:cNvPr id="3" name="Graphic 2">
            <a:extLst>
              <a:ext uri="{FF2B5EF4-FFF2-40B4-BE49-F238E27FC236}">
                <a16:creationId xmlns:a16="http://schemas.microsoft.com/office/drawing/2014/main" id="{B776F37A-64C4-B9EF-3FD0-310192D426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5780" y="1135379"/>
            <a:ext cx="6139180" cy="4878159"/>
          </a:xfrm>
          <a:prstGeom prst="rect">
            <a:avLst/>
          </a:prstGeom>
        </p:spPr>
      </p:pic>
    </p:spTree>
    <p:extLst>
      <p:ext uri="{BB962C8B-B14F-4D97-AF65-F5344CB8AC3E}">
        <p14:creationId xmlns:p14="http://schemas.microsoft.com/office/powerpoint/2010/main" val="26846148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Fields, Forts and Lighthouses</a:t>
            </a:r>
            <a:br>
              <a:rPr lang="en-US" b="0" dirty="0">
                <a:latin typeface="Gotham" panose="02000504050000020004" pitchFamily="2" charset="0"/>
              </a:rPr>
            </a:br>
            <a:r>
              <a:rPr lang="en-US" sz="1600" b="0" dirty="0">
                <a:solidFill>
                  <a:schemeClr val="tx1"/>
                </a:solidFill>
                <a:latin typeface="Gotham" panose="02000504050000020004" pitchFamily="2" charset="0"/>
              </a:rPr>
              <a:t>Problems with markets - history</a:t>
            </a:r>
            <a:endParaRPr lang="en-US" b="0" dirty="0">
              <a:solidFill>
                <a:schemeClr val="tx1"/>
              </a:solidFill>
              <a:latin typeface="Gotham" panose="02000504050000020004" pitchFamily="2" charset="0"/>
            </a:endParaRPr>
          </a:p>
        </p:txBody>
      </p:sp>
      <p:sp>
        <p:nvSpPr>
          <p:cNvPr id="3" name="Text Placeholder 2">
            <a:extLst>
              <a:ext uri="{FF2B5EF4-FFF2-40B4-BE49-F238E27FC236}">
                <a16:creationId xmlns:a16="http://schemas.microsoft.com/office/drawing/2014/main" id="{B33C9D84-9235-EC26-AA80-701E065AFB40}"/>
              </a:ext>
            </a:extLst>
          </p:cNvPr>
          <p:cNvSpPr>
            <a:spLocks noGrp="1"/>
          </p:cNvSpPr>
          <p:nvPr>
            <p:ph type="body" idx="1"/>
          </p:nvPr>
        </p:nvSpPr>
        <p:spPr/>
        <p:txBody>
          <a:bodyPr/>
          <a:lstStyle/>
          <a:p>
            <a:endParaRPr lang="en-GB"/>
          </a:p>
        </p:txBody>
      </p:sp>
      <p:sp>
        <p:nvSpPr>
          <p:cNvPr id="2" name="TextBox 1">
            <a:extLst>
              <a:ext uri="{FF2B5EF4-FFF2-40B4-BE49-F238E27FC236}">
                <a16:creationId xmlns:a16="http://schemas.microsoft.com/office/drawing/2014/main" id="{2147EDF3-6F88-908E-D64F-1F10B909D82B}"/>
              </a:ext>
            </a:extLst>
          </p:cNvPr>
          <p:cNvSpPr txBox="1"/>
          <p:nvPr/>
        </p:nvSpPr>
        <p:spPr>
          <a:xfrm>
            <a:off x="530942" y="1288025"/>
            <a:ext cx="7610168" cy="4937634"/>
          </a:xfrm>
          <a:prstGeom prst="rect">
            <a:avLst/>
          </a:prstGeom>
          <a:noFill/>
        </p:spPr>
        <p:txBody>
          <a:bodyPr wrap="square" rtlCol="0">
            <a:spAutoFit/>
          </a:bodyPr>
          <a:lstStyle/>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GB" sz="18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rPr>
              <a:t>William Foster Lloyd, Oxford lectures, 1832. </a:t>
            </a: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GB" sz="18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rPr>
              <a:t>Political economist concerned about the rapid population growth.</a:t>
            </a: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GB" sz="18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rPr>
              <a:t>Described public land on which farmers were free to graze their cattle on and observed that the common would end up “bare worn” from overgrazing, asking:</a:t>
            </a: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GB" sz="1800" b="1"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rPr>
              <a:t>“Why are the cattle on a common so puny and stunted?” </a:t>
            </a: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endParaRPr kumimoji="0" lang="en-GB" sz="18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endParaRP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GB" sz="1800" b="0" i="0" u="sng"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rPr>
              <a:t>Consider the farmer’s calculation:</a:t>
            </a: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GB" sz="18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rPr>
              <a:t>Weighs the pros and cons of allowing extra cattle onto a field. </a:t>
            </a: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GB" sz="1800" b="0" i="0" u="none" strike="noStrike" kern="0" cap="none" spc="0" normalizeH="0" baseline="0" noProof="0" dirty="0">
                <a:ln>
                  <a:noFill/>
                </a:ln>
                <a:solidFill>
                  <a:srgbClr val="00B050"/>
                </a:solidFill>
                <a:effectLst/>
                <a:uLnTx/>
                <a:uFillTx/>
                <a:latin typeface="Helvetica Neue Light" panose="02000403000000020004"/>
                <a:ea typeface="Calibri" panose="020F0502020204030204" pitchFamily="34" charset="0"/>
                <a:cs typeface="Times New Roman" panose="02020603050405020304" pitchFamily="18" charset="0"/>
                <a:sym typeface="Arial"/>
              </a:rPr>
              <a:t>If the famer owns the land he will consider the full implications of his actions: he knows that each extra cow will eat more grass, taking this nourishment away from the rest of his herd. At some point the farmer knows the land is “saturated”, adding another beast to the herd makes all his others go hungry, the farmer imposes a cost on himself and seeks out another field. </a:t>
            </a:r>
          </a:p>
        </p:txBody>
      </p:sp>
    </p:spTree>
    <p:extLst>
      <p:ext uri="{BB962C8B-B14F-4D97-AF65-F5344CB8AC3E}">
        <p14:creationId xmlns:p14="http://schemas.microsoft.com/office/powerpoint/2010/main" val="25689365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Fields, Forts and Lighthouses</a:t>
            </a:r>
            <a:br>
              <a:rPr lang="en-US" b="0" dirty="0">
                <a:latin typeface="Gotham" panose="02000504050000020004" pitchFamily="2" charset="0"/>
              </a:rPr>
            </a:br>
            <a:r>
              <a:rPr lang="en-US" sz="1600" b="0" dirty="0">
                <a:solidFill>
                  <a:schemeClr val="tx1"/>
                </a:solidFill>
                <a:latin typeface="Gotham" panose="02000504050000020004" pitchFamily="2" charset="0"/>
              </a:rPr>
              <a:t>Problems with markets - history</a:t>
            </a:r>
            <a:endParaRPr lang="en-US" b="0" dirty="0">
              <a:solidFill>
                <a:schemeClr val="tx1"/>
              </a:solidFill>
              <a:latin typeface="Gotham" panose="02000504050000020004" pitchFamily="2" charset="0"/>
            </a:endParaRPr>
          </a:p>
        </p:txBody>
      </p:sp>
      <p:sp>
        <p:nvSpPr>
          <p:cNvPr id="3" name="Text Placeholder 2">
            <a:extLst>
              <a:ext uri="{FF2B5EF4-FFF2-40B4-BE49-F238E27FC236}">
                <a16:creationId xmlns:a16="http://schemas.microsoft.com/office/drawing/2014/main" id="{294E5F64-465C-0347-7DC6-DA5780085D21}"/>
              </a:ext>
            </a:extLst>
          </p:cNvPr>
          <p:cNvSpPr>
            <a:spLocks noGrp="1"/>
          </p:cNvSpPr>
          <p:nvPr>
            <p:ph type="body" idx="1"/>
          </p:nvPr>
        </p:nvSpPr>
        <p:spPr/>
        <p:txBody>
          <a:bodyPr/>
          <a:lstStyle/>
          <a:p>
            <a:endParaRPr lang="en-GB"/>
          </a:p>
        </p:txBody>
      </p:sp>
      <p:sp>
        <p:nvSpPr>
          <p:cNvPr id="2" name="TextBox 1">
            <a:extLst>
              <a:ext uri="{FF2B5EF4-FFF2-40B4-BE49-F238E27FC236}">
                <a16:creationId xmlns:a16="http://schemas.microsoft.com/office/drawing/2014/main" id="{2147EDF3-6F88-908E-D64F-1F10B909D82B}"/>
              </a:ext>
            </a:extLst>
          </p:cNvPr>
          <p:cNvSpPr txBox="1"/>
          <p:nvPr/>
        </p:nvSpPr>
        <p:spPr>
          <a:xfrm>
            <a:off x="530942" y="1288025"/>
            <a:ext cx="7610168" cy="4937634"/>
          </a:xfrm>
          <a:prstGeom prst="rect">
            <a:avLst/>
          </a:prstGeom>
          <a:noFill/>
        </p:spPr>
        <p:txBody>
          <a:bodyPr wrap="square" rtlCol="0">
            <a:spAutoFit/>
          </a:bodyPr>
          <a:lstStyle/>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GB" sz="18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rPr>
              <a:t>William Foster Lloyd, Oxford lectures, 1832. </a:t>
            </a: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GB" sz="18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rPr>
              <a:t>Political economist concerned about the rapid population growth.</a:t>
            </a: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GB" sz="18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rPr>
              <a:t>Described public land on which farmers were free to graze their cattle on and observed that the common would end up “bare worn” from overgrazing, asking:</a:t>
            </a: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GB" sz="1800" b="1"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rPr>
              <a:t>“Why are the cattle on a common so puny and stunted?” </a:t>
            </a: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endParaRPr kumimoji="0" lang="en-GB" sz="18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endParaRP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GB" sz="1800" b="0" i="0" u="sng"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rPr>
              <a:t>Consider the farmer’s calculation:</a:t>
            </a: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GB" sz="18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rPr>
              <a:t>Weighs the pros and cons of allowing extra cattle onto a field. </a:t>
            </a: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GB" sz="1800" b="0" i="0" u="none" strike="noStrike" kern="0" cap="none" spc="0" normalizeH="0" baseline="0" noProof="0" dirty="0">
                <a:ln>
                  <a:noFill/>
                </a:ln>
                <a:solidFill>
                  <a:srgbClr val="FF0000"/>
                </a:solidFill>
                <a:effectLst/>
                <a:uLnTx/>
                <a:uFillTx/>
                <a:latin typeface="Helvetica Neue Light" panose="02000403000000020004"/>
                <a:cs typeface="Times New Roman" panose="02020603050405020304" pitchFamily="18" charset="0"/>
                <a:sym typeface="Arial"/>
              </a:rPr>
              <a:t>But on common ground the calculation changes: the downside of adding an extra animal doesn’t harm only the famer’s cattle, but every animal on the common, including those that he does not own. The famer ignores the costs he imposes on others—and each other farmer does the same—the land ends up over-grazed, the cattle under-nourished.</a:t>
            </a:r>
          </a:p>
        </p:txBody>
      </p:sp>
    </p:spTree>
    <p:extLst>
      <p:ext uri="{BB962C8B-B14F-4D97-AF65-F5344CB8AC3E}">
        <p14:creationId xmlns:p14="http://schemas.microsoft.com/office/powerpoint/2010/main" val="13904827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Fields, Forts and Lighthouses</a:t>
            </a:r>
            <a:br>
              <a:rPr lang="en-US" b="0" dirty="0">
                <a:latin typeface="Gotham" panose="02000504050000020004" pitchFamily="2" charset="0"/>
              </a:rPr>
            </a:br>
            <a:r>
              <a:rPr lang="en-US" sz="1600" b="0" dirty="0">
                <a:solidFill>
                  <a:schemeClr val="tx1"/>
                </a:solidFill>
                <a:latin typeface="Gotham" panose="02000504050000020004" pitchFamily="2" charset="0"/>
              </a:rPr>
              <a:t>Problems with markets - history</a:t>
            </a:r>
            <a:endParaRPr lang="en-US" b="0" dirty="0">
              <a:solidFill>
                <a:schemeClr val="tx1"/>
              </a:solidFill>
              <a:latin typeface="Gotham" panose="02000504050000020004" pitchFamily="2" charset="0"/>
            </a:endParaRPr>
          </a:p>
        </p:txBody>
      </p:sp>
      <p:sp>
        <p:nvSpPr>
          <p:cNvPr id="3" name="Text Placeholder 2">
            <a:extLst>
              <a:ext uri="{FF2B5EF4-FFF2-40B4-BE49-F238E27FC236}">
                <a16:creationId xmlns:a16="http://schemas.microsoft.com/office/drawing/2014/main" id="{214653DB-B5C6-4B28-A7E9-4414F860BA95}"/>
              </a:ext>
            </a:extLst>
          </p:cNvPr>
          <p:cNvSpPr>
            <a:spLocks noGrp="1"/>
          </p:cNvSpPr>
          <p:nvPr>
            <p:ph type="body" idx="1"/>
          </p:nvPr>
        </p:nvSpPr>
        <p:spPr/>
        <p:txBody>
          <a:bodyPr/>
          <a:lstStyle/>
          <a:p>
            <a:endParaRPr lang="en-GB"/>
          </a:p>
        </p:txBody>
      </p:sp>
      <p:sp>
        <p:nvSpPr>
          <p:cNvPr id="2" name="TextBox 1">
            <a:extLst>
              <a:ext uri="{FF2B5EF4-FFF2-40B4-BE49-F238E27FC236}">
                <a16:creationId xmlns:a16="http://schemas.microsoft.com/office/drawing/2014/main" id="{2147EDF3-6F88-908E-D64F-1F10B909D82B}"/>
              </a:ext>
            </a:extLst>
          </p:cNvPr>
          <p:cNvSpPr txBox="1"/>
          <p:nvPr/>
        </p:nvSpPr>
        <p:spPr>
          <a:xfrm>
            <a:off x="530942" y="1425677"/>
            <a:ext cx="7610168" cy="4346896"/>
          </a:xfrm>
          <a:prstGeom prst="rect">
            <a:avLst/>
          </a:prstGeom>
          <a:noFill/>
        </p:spPr>
        <p:txBody>
          <a:bodyPr wrap="square" rtlCol="0">
            <a:spAutoFit/>
          </a:bodyPr>
          <a:lstStyle/>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GB" sz="18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rPr>
              <a:t>Foster Lloyd’s story built on by Cambridge economists, first Henry Sidgwick and later AC Pigou. </a:t>
            </a: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GB" sz="18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rPr>
              <a:t>Sidgwick worried that a free market outcome would be out of line with what was best from a public perspective. </a:t>
            </a: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GB" sz="18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rPr>
              <a:t>Considering a lighthouse: </a:t>
            </a: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endParaRPr kumimoji="0" lang="en-GB" sz="18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endParaRP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GB" sz="1800" b="1"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rPr>
              <a:t>“it may easily happen that the benefits of a well-placed lighthouse must be largely enjoyed by ships on which no toll could be conveniently imposed.”</a:t>
            </a: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endParaRPr kumimoji="0" lang="en-GB" sz="1800" b="1"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endParaRP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GB" sz="18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rPr>
              <a:t>The problem is that we might end up with too few valuable lighthouses, due to the lack of a way to determine a price and take a payment.</a:t>
            </a:r>
            <a:r>
              <a:rPr kumimoji="0" lang="en-GB" sz="1800" b="1" i="0" u="none" strike="noStrike" kern="0" cap="none" spc="0" normalizeH="0" baseline="0" noProof="0" dirty="0">
                <a:ln>
                  <a:noFill/>
                </a:ln>
                <a:solidFill>
                  <a:srgbClr val="000000"/>
                </a:solidFill>
                <a:effectLst/>
                <a:highlight>
                  <a:srgbClr val="00FF00"/>
                </a:highlight>
                <a:uLnTx/>
                <a:uFillTx/>
                <a:latin typeface="Helvetica Neue Light" panose="02000403000000020004"/>
                <a:ea typeface="Calibri" panose="020F0502020204030204" pitchFamily="34" charset="0"/>
                <a:cs typeface="Times New Roman" panose="02020603050405020304" pitchFamily="18" charset="0"/>
                <a:sym typeface="Arial"/>
              </a:rPr>
              <a:t> </a:t>
            </a: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endParaRPr kumimoji="0" lang="en-GB" sz="1800" b="0" i="0" u="none" strike="noStrike" kern="0" cap="none" spc="0" normalizeH="0" baseline="0" noProof="0" dirty="0">
              <a:ln>
                <a:noFill/>
              </a:ln>
              <a:solidFill>
                <a:srgbClr val="000000"/>
              </a:solidFill>
              <a:effectLst/>
              <a:highlight>
                <a:srgbClr val="00FF00"/>
              </a:highlight>
              <a:uLnTx/>
              <a:uFillTx/>
              <a:latin typeface="Times New Roman" panose="02020603050405020304" pitchFamily="18" charset="0"/>
              <a:ea typeface="Calibri" panose="020F0502020204030204" pitchFamily="34" charset="0"/>
              <a:cs typeface="Times New Roman" panose="02020603050405020304" pitchFamily="18" charset="0"/>
              <a:sym typeface="Arial"/>
            </a:endParaRPr>
          </a:p>
        </p:txBody>
      </p:sp>
    </p:spTree>
    <p:extLst>
      <p:ext uri="{BB962C8B-B14F-4D97-AF65-F5344CB8AC3E}">
        <p14:creationId xmlns:p14="http://schemas.microsoft.com/office/powerpoint/2010/main" val="299141162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Fields, Forests and Lighthouses</a:t>
            </a:r>
            <a:br>
              <a:rPr lang="en-US" b="0" dirty="0">
                <a:latin typeface="Gotham" panose="02000504050000020004" pitchFamily="2" charset="0"/>
              </a:rPr>
            </a:br>
            <a:r>
              <a:rPr lang="en-US" sz="1600" b="0" i="1" dirty="0">
                <a:solidFill>
                  <a:schemeClr val="tx1"/>
                </a:solidFill>
                <a:latin typeface="Gotham" panose="02000504050000020004" pitchFamily="2" charset="0"/>
              </a:rPr>
              <a:t>Classic examples of externalities set out by Lloyd (1833), Sidgwick (1883) and Pigou (1920).</a:t>
            </a:r>
            <a:endParaRPr lang="en-US" b="0" i="1" dirty="0">
              <a:solidFill>
                <a:schemeClr val="tx1"/>
              </a:solidFill>
              <a:latin typeface="Gotham" panose="02000504050000020004" pitchFamily="2" charset="0"/>
            </a:endParaRPr>
          </a:p>
        </p:txBody>
      </p:sp>
      <p:sp>
        <p:nvSpPr>
          <p:cNvPr id="3" name="Text Placeholder 2">
            <a:extLst>
              <a:ext uri="{FF2B5EF4-FFF2-40B4-BE49-F238E27FC236}">
                <a16:creationId xmlns:a16="http://schemas.microsoft.com/office/drawing/2014/main" id="{A0038134-66D1-8EAB-F896-1D869F74C4C3}"/>
              </a:ext>
            </a:extLst>
          </p:cNvPr>
          <p:cNvSpPr>
            <a:spLocks noGrp="1"/>
          </p:cNvSpPr>
          <p:nvPr>
            <p:ph type="body" idx="1"/>
          </p:nvPr>
        </p:nvSpPr>
        <p:spPr/>
        <p:txBody>
          <a:bodyPr/>
          <a:lstStyle/>
          <a:p>
            <a:endParaRPr lang="en-GB"/>
          </a:p>
        </p:txBody>
      </p:sp>
      <p:graphicFrame>
        <p:nvGraphicFramePr>
          <p:cNvPr id="2" name="Table 1">
            <a:extLst>
              <a:ext uri="{FF2B5EF4-FFF2-40B4-BE49-F238E27FC236}">
                <a16:creationId xmlns:a16="http://schemas.microsoft.com/office/drawing/2014/main" id="{AD8E6BA2-47F9-7D68-20CB-4204C2FF5EDF}"/>
              </a:ext>
            </a:extLst>
          </p:cNvPr>
          <p:cNvGraphicFramePr>
            <a:graphicFrameLocks noGrp="1"/>
          </p:cNvGraphicFramePr>
          <p:nvPr/>
        </p:nvGraphicFramePr>
        <p:xfrm>
          <a:off x="457199" y="1461831"/>
          <a:ext cx="7984408" cy="4395366"/>
        </p:xfrm>
        <a:graphic>
          <a:graphicData uri="http://schemas.openxmlformats.org/drawingml/2006/table">
            <a:tbl>
              <a:tblPr firstRow="1" firstCol="1" bandRow="1"/>
              <a:tblGrid>
                <a:gridCol w="1686307">
                  <a:extLst>
                    <a:ext uri="{9D8B030D-6E8A-4147-A177-3AD203B41FA5}">
                      <a16:colId xmlns:a16="http://schemas.microsoft.com/office/drawing/2014/main" val="3006007674"/>
                    </a:ext>
                  </a:extLst>
                </a:gridCol>
                <a:gridCol w="3185778">
                  <a:extLst>
                    <a:ext uri="{9D8B030D-6E8A-4147-A177-3AD203B41FA5}">
                      <a16:colId xmlns:a16="http://schemas.microsoft.com/office/drawing/2014/main" val="784731866"/>
                    </a:ext>
                  </a:extLst>
                </a:gridCol>
                <a:gridCol w="3112323">
                  <a:extLst>
                    <a:ext uri="{9D8B030D-6E8A-4147-A177-3AD203B41FA5}">
                      <a16:colId xmlns:a16="http://schemas.microsoft.com/office/drawing/2014/main" val="3494353124"/>
                    </a:ext>
                  </a:extLst>
                </a:gridCol>
              </a:tblGrid>
              <a:tr h="403122">
                <a:tc>
                  <a:txBody>
                    <a:bodyPr/>
                    <a:lstStyle/>
                    <a:p>
                      <a:pPr algn="ctr">
                        <a:lnSpc>
                          <a:spcPct val="150000"/>
                        </a:lnSpc>
                        <a:spcBef>
                          <a:spcPts val="600"/>
                        </a:spcBef>
                        <a:spcAft>
                          <a:spcPts val="600"/>
                        </a:spcAft>
                      </a:pPr>
                      <a:endParaRPr lang="en-GB" sz="1400" i="1" u="sng" dirty="0">
                        <a:effectLst/>
                        <a:latin typeface="Helvetica Neue Light" panose="02000403000000020004"/>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tc>
                  <a:txBody>
                    <a:bodyPr/>
                    <a:lstStyle/>
                    <a:p>
                      <a:pPr algn="ctr">
                        <a:lnSpc>
                          <a:spcPct val="150000"/>
                        </a:lnSpc>
                        <a:spcBef>
                          <a:spcPts val="600"/>
                        </a:spcBef>
                        <a:spcAft>
                          <a:spcPts val="600"/>
                        </a:spcAft>
                      </a:pPr>
                      <a:r>
                        <a:rPr lang="en-US" sz="1400" i="1" u="sng" dirty="0">
                          <a:effectLst/>
                          <a:latin typeface="Helvetica Neue Light" panose="02000403000000020004"/>
                          <a:ea typeface="Calibri" panose="020F0502020204030204" pitchFamily="34" charset="0"/>
                          <a:cs typeface="Times New Roman" panose="02020603050405020304" pitchFamily="18" charset="0"/>
                        </a:rPr>
                        <a:t>Problem</a:t>
                      </a:r>
                      <a:endParaRPr lang="en-GB" sz="1400" i="1" u="sng" dirty="0">
                        <a:effectLst/>
                        <a:latin typeface="Helvetica Neue Light" panose="02000403000000020004"/>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ctr">
                        <a:lnSpc>
                          <a:spcPct val="150000"/>
                        </a:lnSpc>
                        <a:spcBef>
                          <a:spcPts val="600"/>
                        </a:spcBef>
                        <a:spcAft>
                          <a:spcPts val="600"/>
                        </a:spcAft>
                      </a:pPr>
                      <a:r>
                        <a:rPr lang="en-US" sz="1400" i="1" u="sng" dirty="0">
                          <a:effectLst/>
                          <a:latin typeface="Helvetica Neue Light" panose="02000403000000020004"/>
                          <a:ea typeface="Calibri" panose="020F0502020204030204" pitchFamily="34" charset="0"/>
                          <a:cs typeface="Times New Roman" panose="02020603050405020304" pitchFamily="18" charset="0"/>
                        </a:rPr>
                        <a:t>Result</a:t>
                      </a:r>
                      <a:endParaRPr lang="en-GB" sz="1400" i="1" u="sng" dirty="0">
                        <a:effectLst/>
                        <a:latin typeface="Helvetica Neue Light" panose="02000403000000020004"/>
                        <a:ea typeface="Calibri" panose="020F0502020204030204" pitchFamily="34"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1322572137"/>
                  </a:ext>
                </a:extLst>
              </a:tr>
              <a:tr h="933716">
                <a:tc>
                  <a:txBody>
                    <a:bodyPr/>
                    <a:lstStyle/>
                    <a:p>
                      <a:pPr>
                        <a:lnSpc>
                          <a:spcPct val="107000"/>
                        </a:lnSpc>
                        <a:spcBef>
                          <a:spcPts val="600"/>
                        </a:spcBef>
                        <a:spcAft>
                          <a:spcPts val="600"/>
                        </a:spcAft>
                      </a:pPr>
                      <a:r>
                        <a:rPr lang="en-GB" sz="1400" dirty="0">
                          <a:effectLst/>
                          <a:latin typeface="Helvetica Neue Light" panose="02000403000000020004"/>
                          <a:ea typeface="Calibri" panose="020F0502020204030204" pitchFamily="34" charset="0"/>
                          <a:cs typeface="Times New Roman" panose="02020603050405020304" pitchFamily="18" charset="0"/>
                        </a:rPr>
                        <a:t>Common ground</a:t>
                      </a:r>
                    </a:p>
                  </a:txBody>
                  <a:tcPr marL="68580" marR="68580" marT="0" marB="0">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a:noFill/>
                    </a:lnB>
                  </a:tcPr>
                </a:tc>
                <a:tc>
                  <a:txBody>
                    <a:bodyPr/>
                    <a:lstStyle/>
                    <a:p>
                      <a:pPr>
                        <a:lnSpc>
                          <a:spcPct val="107000"/>
                        </a:lnSpc>
                        <a:spcBef>
                          <a:spcPts val="600"/>
                        </a:spcBef>
                        <a:spcAft>
                          <a:spcPts val="600"/>
                        </a:spcAft>
                      </a:pPr>
                      <a:r>
                        <a:rPr lang="en-GB" sz="1400" dirty="0">
                          <a:effectLst/>
                          <a:latin typeface="Helvetica Neue Light" panose="02000403000000020004"/>
                          <a:ea typeface="Calibri" panose="020F0502020204030204" pitchFamily="34" charset="0"/>
                          <a:cs typeface="Times New Roman" panose="02020603050405020304" pitchFamily="18" charset="0"/>
                        </a:rPr>
                        <a:t>Farmer ignores the cost his cattle impose on other farmers</a:t>
                      </a:r>
                    </a:p>
                  </a:txBody>
                  <a:tcPr marL="68580" marR="68580" marT="0" marB="0">
                    <a:lnL>
                      <a:noFill/>
                    </a:lnL>
                    <a:lnR>
                      <a:noFill/>
                    </a:lnR>
                    <a:lnT w="12700" cap="flat" cmpd="sng" algn="ctr">
                      <a:noFill/>
                      <a:prstDash val="solid"/>
                      <a:round/>
                      <a:headEnd type="none" w="med" len="med"/>
                      <a:tailEnd type="none" w="med" len="med"/>
                    </a:lnT>
                    <a:lnB>
                      <a:noFill/>
                    </a:lnB>
                  </a:tcPr>
                </a:tc>
                <a:tc>
                  <a:txBody>
                    <a:bodyPr/>
                    <a:lstStyle/>
                    <a:p>
                      <a:pPr>
                        <a:lnSpc>
                          <a:spcPct val="107000"/>
                        </a:lnSpc>
                        <a:spcBef>
                          <a:spcPts val="600"/>
                        </a:spcBef>
                        <a:spcAft>
                          <a:spcPts val="600"/>
                        </a:spcAft>
                      </a:pPr>
                      <a:r>
                        <a:rPr lang="en-GB" sz="1400" dirty="0">
                          <a:effectLst/>
                          <a:latin typeface="Helvetica Neue Light" panose="02000403000000020004"/>
                          <a:ea typeface="Calibri" panose="020F0502020204030204" pitchFamily="34" charset="0"/>
                          <a:cs typeface="Times New Roman" panose="02020603050405020304" pitchFamily="18" charset="0"/>
                        </a:rPr>
                        <a:t>Too much grazing, land ends up depleted</a:t>
                      </a:r>
                    </a:p>
                  </a:txBody>
                  <a:tcPr marL="68580" marR="68580" marT="0" marB="0">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tcPr>
                </a:tc>
                <a:extLst>
                  <a:ext uri="{0D108BD9-81ED-4DB2-BD59-A6C34878D82A}">
                    <a16:rowId xmlns:a16="http://schemas.microsoft.com/office/drawing/2014/main" val="177263205"/>
                  </a:ext>
                </a:extLst>
              </a:tr>
              <a:tr h="805506">
                <a:tc>
                  <a:txBody>
                    <a:bodyPr/>
                    <a:lstStyle/>
                    <a:p>
                      <a:pPr>
                        <a:lnSpc>
                          <a:spcPct val="107000"/>
                        </a:lnSpc>
                        <a:spcBef>
                          <a:spcPts val="600"/>
                        </a:spcBef>
                        <a:spcAft>
                          <a:spcPts val="600"/>
                        </a:spcAft>
                      </a:pPr>
                      <a:r>
                        <a:rPr lang="en-GB" sz="1400" dirty="0">
                          <a:effectLst/>
                          <a:latin typeface="Helvetica Neue Light" panose="02000403000000020004"/>
                          <a:ea typeface="Calibri" panose="020F0502020204030204" pitchFamily="34" charset="0"/>
                          <a:cs typeface="Times New Roman" panose="02020603050405020304" pitchFamily="18" charset="0"/>
                        </a:rPr>
                        <a:t>Clear air</a:t>
                      </a:r>
                    </a:p>
                  </a:txBody>
                  <a:tcPr marL="68580" marR="68580" marT="0" marB="0">
                    <a:lnL w="12700" cap="flat" cmpd="sng" algn="ctr">
                      <a:solidFill>
                        <a:schemeClr val="tx1"/>
                      </a:solidFill>
                      <a:prstDash val="solid"/>
                      <a:round/>
                      <a:headEnd type="none" w="med" len="med"/>
                      <a:tailEnd type="none" w="med" len="med"/>
                    </a:lnL>
                    <a:lnR>
                      <a:noFill/>
                    </a:lnR>
                    <a:lnT>
                      <a:noFill/>
                    </a:lnT>
                    <a:lnB>
                      <a:noFill/>
                    </a:lnB>
                  </a:tcPr>
                </a:tc>
                <a:tc>
                  <a:txBody>
                    <a:bodyPr/>
                    <a:lstStyle/>
                    <a:p>
                      <a:pPr>
                        <a:lnSpc>
                          <a:spcPct val="107000"/>
                        </a:lnSpc>
                        <a:spcBef>
                          <a:spcPts val="600"/>
                        </a:spcBef>
                        <a:spcAft>
                          <a:spcPts val="600"/>
                        </a:spcAft>
                      </a:pPr>
                      <a:r>
                        <a:rPr lang="en-GB" sz="1400" dirty="0">
                          <a:effectLst/>
                          <a:latin typeface="Helvetica Neue Light" panose="02000403000000020004"/>
                          <a:ea typeface="Calibri" panose="020F0502020204030204" pitchFamily="34" charset="0"/>
                          <a:cs typeface="Times New Roman" panose="02020603050405020304" pitchFamily="18" charset="0"/>
                        </a:rPr>
                        <a:t>Industrialists and homeowners ignore the impact of their furnaces and fires</a:t>
                      </a:r>
                    </a:p>
                  </a:txBody>
                  <a:tcPr marL="68580" marR="68580" marT="0" marB="0">
                    <a:lnL>
                      <a:noFill/>
                    </a:lnL>
                    <a:lnR>
                      <a:noFill/>
                    </a:lnR>
                    <a:lnT>
                      <a:noFill/>
                    </a:lnT>
                    <a:lnB>
                      <a:noFill/>
                    </a:lnB>
                  </a:tcPr>
                </a:tc>
                <a:tc>
                  <a:txBody>
                    <a:bodyPr/>
                    <a:lstStyle/>
                    <a:p>
                      <a:pPr>
                        <a:lnSpc>
                          <a:spcPct val="107000"/>
                        </a:lnSpc>
                        <a:spcBef>
                          <a:spcPts val="600"/>
                        </a:spcBef>
                        <a:spcAft>
                          <a:spcPts val="600"/>
                        </a:spcAft>
                      </a:pPr>
                      <a:r>
                        <a:rPr lang="en-GB" sz="1400" dirty="0">
                          <a:effectLst/>
                          <a:latin typeface="Helvetica Neue Light" panose="02000403000000020004"/>
                          <a:ea typeface="Calibri" panose="020F0502020204030204" pitchFamily="34" charset="0"/>
                          <a:cs typeface="Times New Roman" panose="02020603050405020304" pitchFamily="18" charset="0"/>
                        </a:rPr>
                        <a:t>Too much smoke and smog, high costs of cleaning clothes.</a:t>
                      </a:r>
                    </a:p>
                  </a:txBody>
                  <a:tcPr marL="68580" marR="68580" marT="0" marB="0">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4052592535"/>
                  </a:ext>
                </a:extLst>
              </a:tr>
              <a:tr h="642010">
                <a:tc>
                  <a:txBody>
                    <a:bodyPr/>
                    <a:lstStyle/>
                    <a:p>
                      <a:pPr>
                        <a:lnSpc>
                          <a:spcPct val="107000"/>
                        </a:lnSpc>
                        <a:spcBef>
                          <a:spcPts val="600"/>
                        </a:spcBef>
                        <a:spcAft>
                          <a:spcPts val="600"/>
                        </a:spcAft>
                      </a:pPr>
                      <a:r>
                        <a:rPr lang="en-GB" sz="1400" dirty="0">
                          <a:effectLst/>
                          <a:latin typeface="Helvetica Neue Light" panose="02000403000000020004"/>
                          <a:ea typeface="Calibri" panose="020F0502020204030204" pitchFamily="34" charset="0"/>
                          <a:cs typeface="Times New Roman" panose="02020603050405020304" pitchFamily="18" charset="0"/>
                        </a:rPr>
                        <a:t>Forests</a:t>
                      </a:r>
                    </a:p>
                  </a:txBody>
                  <a:tcPr marL="68580" marR="68580" marT="0" marB="0">
                    <a:lnL w="12700" cap="flat" cmpd="sng" algn="ctr">
                      <a:solidFill>
                        <a:schemeClr val="tx1"/>
                      </a:solidFill>
                      <a:prstDash val="solid"/>
                      <a:round/>
                      <a:headEnd type="none" w="med" len="med"/>
                      <a:tailEnd type="none" w="med" len="med"/>
                    </a:lnL>
                    <a:lnR>
                      <a:noFill/>
                    </a:lnR>
                    <a:lnT>
                      <a:noFill/>
                    </a:lnT>
                    <a:lnB>
                      <a:noFill/>
                    </a:lnB>
                  </a:tcPr>
                </a:tc>
                <a:tc>
                  <a:txBody>
                    <a:bodyPr/>
                    <a:lstStyle/>
                    <a:p>
                      <a:pPr>
                        <a:lnSpc>
                          <a:spcPct val="107000"/>
                        </a:lnSpc>
                        <a:spcBef>
                          <a:spcPts val="600"/>
                        </a:spcBef>
                        <a:spcAft>
                          <a:spcPts val="600"/>
                        </a:spcAft>
                      </a:pPr>
                      <a:r>
                        <a:rPr lang="en-GB" sz="1400" dirty="0">
                          <a:effectLst/>
                          <a:latin typeface="Helvetica Neue Light" panose="02000403000000020004"/>
                          <a:ea typeface="Calibri" panose="020F0502020204030204" pitchFamily="34" charset="0"/>
                          <a:cs typeface="Times New Roman" panose="02020603050405020304" pitchFamily="18" charset="0"/>
                        </a:rPr>
                        <a:t>Planter isn’t paid for the rain regulation that all gain from</a:t>
                      </a:r>
                    </a:p>
                  </a:txBody>
                  <a:tcPr marL="68580" marR="68580" marT="0" marB="0">
                    <a:lnL>
                      <a:noFill/>
                    </a:lnL>
                    <a:lnR>
                      <a:noFill/>
                    </a:lnR>
                    <a:lnT>
                      <a:noFill/>
                    </a:lnT>
                    <a:lnB>
                      <a:noFill/>
                    </a:lnB>
                  </a:tcPr>
                </a:tc>
                <a:tc>
                  <a:txBody>
                    <a:bodyPr/>
                    <a:lstStyle/>
                    <a:p>
                      <a:pPr>
                        <a:lnSpc>
                          <a:spcPct val="107000"/>
                        </a:lnSpc>
                        <a:spcBef>
                          <a:spcPts val="600"/>
                        </a:spcBef>
                        <a:spcAft>
                          <a:spcPts val="600"/>
                        </a:spcAft>
                      </a:pPr>
                      <a:r>
                        <a:rPr lang="en-GB" sz="1400">
                          <a:effectLst/>
                          <a:latin typeface="Helvetica Neue Light" panose="02000403000000020004"/>
                          <a:ea typeface="Calibri" panose="020F0502020204030204" pitchFamily="34" charset="0"/>
                          <a:cs typeface="Times New Roman" panose="02020603050405020304" pitchFamily="18" charset="0"/>
                        </a:rPr>
                        <a:t>Too little planting, too few trees</a:t>
                      </a:r>
                    </a:p>
                  </a:txBody>
                  <a:tcPr marL="68580" marR="68580" marT="0" marB="0">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111405085"/>
                  </a:ext>
                </a:extLst>
              </a:tr>
              <a:tr h="805506">
                <a:tc>
                  <a:txBody>
                    <a:bodyPr/>
                    <a:lstStyle/>
                    <a:p>
                      <a:pPr>
                        <a:lnSpc>
                          <a:spcPct val="107000"/>
                        </a:lnSpc>
                        <a:spcBef>
                          <a:spcPts val="600"/>
                        </a:spcBef>
                        <a:spcAft>
                          <a:spcPts val="600"/>
                        </a:spcAft>
                      </a:pPr>
                      <a:r>
                        <a:rPr lang="en-GB" sz="1400" dirty="0">
                          <a:effectLst/>
                          <a:latin typeface="Helvetica Neue Light" panose="02000403000000020004"/>
                          <a:ea typeface="Calibri" panose="020F0502020204030204" pitchFamily="34" charset="0"/>
                          <a:cs typeface="Times New Roman" panose="02020603050405020304" pitchFamily="18" charset="0"/>
                        </a:rPr>
                        <a:t>Lighthouses</a:t>
                      </a:r>
                    </a:p>
                  </a:txBody>
                  <a:tcPr marL="68580" marR="68580" marT="0" marB="0">
                    <a:lnL w="12700" cap="flat" cmpd="sng" algn="ctr">
                      <a:solidFill>
                        <a:schemeClr val="tx1"/>
                      </a:solidFill>
                      <a:prstDash val="solid"/>
                      <a:round/>
                      <a:headEnd type="none" w="med" len="med"/>
                      <a:tailEnd type="none" w="med" len="med"/>
                    </a:lnL>
                    <a:lnR>
                      <a:noFill/>
                    </a:lnR>
                    <a:lnT>
                      <a:noFill/>
                    </a:lnT>
                    <a:lnB>
                      <a:noFill/>
                    </a:lnB>
                  </a:tcPr>
                </a:tc>
                <a:tc>
                  <a:txBody>
                    <a:bodyPr/>
                    <a:lstStyle/>
                    <a:p>
                      <a:pPr>
                        <a:lnSpc>
                          <a:spcPct val="107000"/>
                        </a:lnSpc>
                        <a:spcBef>
                          <a:spcPts val="600"/>
                        </a:spcBef>
                        <a:spcAft>
                          <a:spcPts val="600"/>
                        </a:spcAft>
                      </a:pPr>
                      <a:r>
                        <a:rPr lang="en-GB" sz="1400" dirty="0">
                          <a:effectLst/>
                          <a:latin typeface="Helvetica Neue Light" panose="02000403000000020004"/>
                          <a:ea typeface="Calibri" panose="020F0502020204030204" pitchFamily="34" charset="0"/>
                          <a:cs typeface="Times New Roman" panose="02020603050405020304" pitchFamily="18" charset="0"/>
                        </a:rPr>
                        <a:t>Foreign ships gain from safe water but don’t contribute to funding</a:t>
                      </a:r>
                    </a:p>
                  </a:txBody>
                  <a:tcPr marL="68580" marR="68580" marT="0" marB="0">
                    <a:lnL>
                      <a:noFill/>
                    </a:lnL>
                    <a:lnR>
                      <a:noFill/>
                    </a:lnR>
                    <a:lnT>
                      <a:noFill/>
                    </a:lnT>
                    <a:lnB>
                      <a:noFill/>
                    </a:lnB>
                  </a:tcPr>
                </a:tc>
                <a:tc>
                  <a:txBody>
                    <a:bodyPr/>
                    <a:lstStyle/>
                    <a:p>
                      <a:pPr>
                        <a:lnSpc>
                          <a:spcPct val="107000"/>
                        </a:lnSpc>
                        <a:spcBef>
                          <a:spcPts val="600"/>
                        </a:spcBef>
                        <a:spcAft>
                          <a:spcPts val="600"/>
                        </a:spcAft>
                      </a:pPr>
                      <a:r>
                        <a:rPr lang="en-GB" sz="1400">
                          <a:effectLst/>
                          <a:latin typeface="Helvetica Neue Light" panose="02000403000000020004"/>
                          <a:ea typeface="Calibri" panose="020F0502020204030204" pitchFamily="34" charset="0"/>
                          <a:cs typeface="Times New Roman" panose="02020603050405020304" pitchFamily="18" charset="0"/>
                        </a:rPr>
                        <a:t>Too few lighthouses</a:t>
                      </a:r>
                    </a:p>
                  </a:txBody>
                  <a:tcPr marL="68580" marR="68580" marT="0" marB="0">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3158997928"/>
                  </a:ext>
                </a:extLst>
              </a:tr>
              <a:tr h="805506">
                <a:tc>
                  <a:txBody>
                    <a:bodyPr/>
                    <a:lstStyle/>
                    <a:p>
                      <a:pPr>
                        <a:lnSpc>
                          <a:spcPct val="107000"/>
                        </a:lnSpc>
                        <a:spcBef>
                          <a:spcPts val="600"/>
                        </a:spcBef>
                        <a:spcAft>
                          <a:spcPts val="600"/>
                        </a:spcAft>
                      </a:pPr>
                      <a:r>
                        <a:rPr lang="en-GB" sz="1400" dirty="0">
                          <a:effectLst/>
                          <a:latin typeface="Helvetica Neue Light" panose="02000403000000020004"/>
                          <a:ea typeface="Calibri" panose="020F0502020204030204" pitchFamily="34" charset="0"/>
                          <a:cs typeface="Times New Roman" panose="02020603050405020304" pitchFamily="18" charset="0"/>
                        </a:rPr>
                        <a:t>Scientific research</a:t>
                      </a:r>
                    </a:p>
                  </a:txBody>
                  <a:tcPr marL="68580" marR="68580" marT="0" marB="0">
                    <a:lnL w="12700" cap="flat" cmpd="sng" algn="ctr">
                      <a:solidFill>
                        <a:schemeClr val="tx1"/>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nSpc>
                          <a:spcPct val="107000"/>
                        </a:lnSpc>
                        <a:spcBef>
                          <a:spcPts val="600"/>
                        </a:spcBef>
                        <a:spcAft>
                          <a:spcPts val="600"/>
                        </a:spcAft>
                      </a:pPr>
                      <a:r>
                        <a:rPr lang="en-GB" sz="1400" dirty="0">
                          <a:effectLst/>
                          <a:latin typeface="Helvetica Neue Light" panose="02000403000000020004"/>
                          <a:ea typeface="Calibri" panose="020F0502020204030204" pitchFamily="34" charset="0"/>
                          <a:cs typeface="Times New Roman" panose="02020603050405020304" pitchFamily="18" charset="0"/>
                        </a:rPr>
                        <a:t>Ideas can be quickly copied, so inventors do no enjoy the full gains</a:t>
                      </a: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07000"/>
                        </a:lnSpc>
                        <a:spcBef>
                          <a:spcPts val="600"/>
                        </a:spcBef>
                        <a:spcAft>
                          <a:spcPts val="600"/>
                        </a:spcAft>
                      </a:pPr>
                      <a:r>
                        <a:rPr lang="en-GB" sz="1400" dirty="0">
                          <a:effectLst/>
                          <a:latin typeface="Helvetica Neue Light" panose="02000403000000020004"/>
                          <a:ea typeface="Calibri" panose="020F0502020204030204" pitchFamily="34" charset="0"/>
                          <a:cs typeface="Times New Roman" panose="02020603050405020304" pitchFamily="18" charset="0"/>
                        </a:rPr>
                        <a:t>Too little research, too few scientific discoveries</a:t>
                      </a:r>
                    </a:p>
                  </a:txBody>
                  <a:tcPr marL="68580" marR="68580" marT="0" marB="0">
                    <a:lnL>
                      <a:noFill/>
                    </a:lnL>
                    <a:lnR w="12700" cap="flat" cmpd="sng" algn="ctr">
                      <a:solidFill>
                        <a:schemeClr val="tx1"/>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954726"/>
                  </a:ext>
                </a:extLst>
              </a:tr>
            </a:tbl>
          </a:graphicData>
        </a:graphic>
      </p:graphicFrame>
      <p:sp>
        <p:nvSpPr>
          <p:cNvPr id="6" name="TextBox 5">
            <a:extLst>
              <a:ext uri="{FF2B5EF4-FFF2-40B4-BE49-F238E27FC236}">
                <a16:creationId xmlns:a16="http://schemas.microsoft.com/office/drawing/2014/main" id="{A95D5D9F-8D98-6B25-F3EB-D34B4C7FDF0F}"/>
              </a:ext>
            </a:extLst>
          </p:cNvPr>
          <p:cNvSpPr txBox="1"/>
          <p:nvPr/>
        </p:nvSpPr>
        <p:spPr>
          <a:xfrm>
            <a:off x="3456983" y="6085964"/>
            <a:ext cx="198483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Critique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Coase, 1974</a:t>
            </a:r>
            <a:r>
              <a:rPr kumimoji="0" lang="en-US" sz="1400" b="0" i="0" u="none" strike="noStrike" kern="0" cap="none" spc="0" normalizeH="0" baseline="0" noProof="0" dirty="0">
                <a:ln>
                  <a:noFill/>
                </a:ln>
                <a:solidFill>
                  <a:srgbClr val="000000"/>
                </a:solidFill>
                <a:effectLst/>
                <a:uLnTx/>
                <a:uFillTx/>
                <a:latin typeface="Arial"/>
                <a:cs typeface="Arial"/>
                <a:sym typeface="Arial"/>
              </a:rPr>
              <a:t>)</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675477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Pigouvian Taxation</a:t>
            </a:r>
            <a:br>
              <a:rPr lang="en-US" b="0" dirty="0">
                <a:latin typeface="Gotham" panose="02000504050000020004" pitchFamily="2" charset="0"/>
              </a:rPr>
            </a:br>
            <a:r>
              <a:rPr lang="en-US" sz="1600" b="0" dirty="0">
                <a:solidFill>
                  <a:schemeClr val="tx1"/>
                </a:solidFill>
                <a:latin typeface="Gotham" panose="02000504050000020004" pitchFamily="2" charset="0"/>
              </a:rPr>
              <a:t>Using a tax distortion to offset a problem</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D17E12AD-D66D-3CB4-DB67-2532BC91421D}"/>
              </a:ext>
            </a:extLst>
          </p:cNvPr>
          <p:cNvSpPr>
            <a:spLocks noGrp="1"/>
          </p:cNvSpPr>
          <p:nvPr>
            <p:ph type="body" idx="1"/>
          </p:nvPr>
        </p:nvSpPr>
        <p:spPr/>
        <p:txBody>
          <a:bodyPr/>
          <a:lstStyle/>
          <a:p>
            <a:endParaRPr lang="en-GB"/>
          </a:p>
        </p:txBody>
      </p:sp>
      <p:sp>
        <p:nvSpPr>
          <p:cNvPr id="3" name="TextBox 2">
            <a:extLst>
              <a:ext uri="{FF2B5EF4-FFF2-40B4-BE49-F238E27FC236}">
                <a16:creationId xmlns:a16="http://schemas.microsoft.com/office/drawing/2014/main" id="{9AF38025-9D25-CEE6-381E-9AC9EA3E486F}"/>
              </a:ext>
            </a:extLst>
          </p:cNvPr>
          <p:cNvSpPr txBox="1"/>
          <p:nvPr/>
        </p:nvSpPr>
        <p:spPr>
          <a:xfrm>
            <a:off x="457199" y="1476084"/>
            <a:ext cx="8391833" cy="3668889"/>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GB" sz="20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rPr>
              <a:t>Problem in all these examples is a divergence between private costs/benefits, and society’s costs/benefits.</a:t>
            </a: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GB" sz="20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rPr>
              <a:t>Some private actions, for example smoking, could impose a cost on others. This is referred to as a negative externality. The result is that we might end up with too much smoking. </a:t>
            </a: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GB" sz="20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rPr>
              <a:t>The idea of Pigouvian Taxation is to use the distorting property of taxes to shape behaviour. </a:t>
            </a: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GB" sz="20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rPr>
              <a:t>Charging a tax on cigarettes raises the private cost borne by the individual. This is likely to distort their decision—the smoke less—and in so doing, bring their decision in line with society’ optimal smoking level. </a:t>
            </a:r>
          </a:p>
        </p:txBody>
      </p:sp>
    </p:spTree>
    <p:extLst>
      <p:ext uri="{BB962C8B-B14F-4D97-AF65-F5344CB8AC3E}">
        <p14:creationId xmlns:p14="http://schemas.microsoft.com/office/powerpoint/2010/main" val="20612565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Pigouvian Tax – the idea</a:t>
            </a:r>
            <a:br>
              <a:rPr lang="en-US" b="0" dirty="0">
                <a:latin typeface="Gotham" panose="02000504050000020004" pitchFamily="2" charset="0"/>
              </a:rPr>
            </a:br>
            <a:r>
              <a:rPr lang="en-US" sz="1600" b="0" dirty="0">
                <a:solidFill>
                  <a:schemeClr val="tx1"/>
                </a:solidFill>
                <a:latin typeface="Gotham" panose="02000504050000020004" pitchFamily="2" charset="0"/>
              </a:rPr>
              <a:t>Using a tax distortion to offset a problem</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4C89C2C3-4DEA-B320-2F5F-565210F62AC4}"/>
              </a:ext>
            </a:extLst>
          </p:cNvPr>
          <p:cNvSpPr>
            <a:spLocks noGrp="1"/>
          </p:cNvSpPr>
          <p:nvPr>
            <p:ph type="body" idx="1"/>
          </p:nvPr>
        </p:nvSpPr>
        <p:spPr/>
        <p:txBody>
          <a:bodyPr/>
          <a:lstStyle/>
          <a:p>
            <a:endParaRPr lang="en-GB"/>
          </a:p>
        </p:txBody>
      </p:sp>
      <p:cxnSp>
        <p:nvCxnSpPr>
          <p:cNvPr id="4" name="Straight Connector 3">
            <a:extLst>
              <a:ext uri="{FF2B5EF4-FFF2-40B4-BE49-F238E27FC236}">
                <a16:creationId xmlns:a16="http://schemas.microsoft.com/office/drawing/2014/main" id="{6E4C113F-ABA1-7ADB-7BB1-34D8020CF946}"/>
              </a:ext>
            </a:extLst>
          </p:cNvPr>
          <p:cNvCxnSpPr/>
          <p:nvPr/>
        </p:nvCxnSpPr>
        <p:spPr>
          <a:xfrm>
            <a:off x="2212259" y="1590367"/>
            <a:ext cx="0" cy="3677265"/>
          </a:xfrm>
          <a:prstGeom prst="line">
            <a:avLst/>
          </a:prstGeom>
          <a:ln w="28575"/>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430070BD-0D28-E81C-2F12-36A1800932AE}"/>
              </a:ext>
            </a:extLst>
          </p:cNvPr>
          <p:cNvCxnSpPr>
            <a:cxnSpLocks/>
          </p:cNvCxnSpPr>
          <p:nvPr/>
        </p:nvCxnSpPr>
        <p:spPr>
          <a:xfrm flipH="1">
            <a:off x="2212259" y="5267632"/>
            <a:ext cx="4345857"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2CAB3BC-7A33-D12B-4475-EAC59CA4814B}"/>
              </a:ext>
            </a:extLst>
          </p:cNvPr>
          <p:cNvCxnSpPr>
            <a:cxnSpLocks/>
          </p:cNvCxnSpPr>
          <p:nvPr/>
        </p:nvCxnSpPr>
        <p:spPr>
          <a:xfrm flipH="1">
            <a:off x="2212259" y="3429000"/>
            <a:ext cx="4168876" cy="1838632"/>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1697412-31FE-7118-5BCA-C45B33D2EF57}"/>
              </a:ext>
            </a:extLst>
          </p:cNvPr>
          <p:cNvCxnSpPr>
            <a:cxnSpLocks/>
          </p:cNvCxnSpPr>
          <p:nvPr/>
        </p:nvCxnSpPr>
        <p:spPr>
          <a:xfrm flipH="1" flipV="1">
            <a:off x="2212259" y="2143432"/>
            <a:ext cx="4168876" cy="2930013"/>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070EB200-5028-9B0C-AC80-7A6E80A307CF}"/>
              </a:ext>
            </a:extLst>
          </p:cNvPr>
          <p:cNvSpPr txBox="1"/>
          <p:nvPr/>
        </p:nvSpPr>
        <p:spPr>
          <a:xfrm>
            <a:off x="1032387" y="1504335"/>
            <a:ext cx="83227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Costs,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Benefits</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0" name="TextBox 19">
            <a:extLst>
              <a:ext uri="{FF2B5EF4-FFF2-40B4-BE49-F238E27FC236}">
                <a16:creationId xmlns:a16="http://schemas.microsoft.com/office/drawing/2014/main" id="{0221EA7F-EC7C-EA7D-F046-3A1F62EC328C}"/>
              </a:ext>
            </a:extLst>
          </p:cNvPr>
          <p:cNvSpPr txBox="1"/>
          <p:nvPr/>
        </p:nvSpPr>
        <p:spPr>
          <a:xfrm>
            <a:off x="6209071" y="5318733"/>
            <a:ext cx="228599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Amount of smoking</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6" name="TextBox 25">
            <a:extLst>
              <a:ext uri="{FF2B5EF4-FFF2-40B4-BE49-F238E27FC236}">
                <a16:creationId xmlns:a16="http://schemas.microsoft.com/office/drawing/2014/main" id="{55897024-0E45-4B92-3416-201EBB0C2BF4}"/>
              </a:ext>
            </a:extLst>
          </p:cNvPr>
          <p:cNvSpPr txBox="1"/>
          <p:nvPr/>
        </p:nvSpPr>
        <p:spPr>
          <a:xfrm flipH="1">
            <a:off x="6533533" y="3419168"/>
            <a:ext cx="13307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My cost</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7" name="TextBox 26">
            <a:extLst>
              <a:ext uri="{FF2B5EF4-FFF2-40B4-BE49-F238E27FC236}">
                <a16:creationId xmlns:a16="http://schemas.microsoft.com/office/drawing/2014/main" id="{D0ACF81A-95B8-C4B6-44A3-E00AD3C37B2A}"/>
              </a:ext>
            </a:extLst>
          </p:cNvPr>
          <p:cNvSpPr txBox="1"/>
          <p:nvPr/>
        </p:nvSpPr>
        <p:spPr>
          <a:xfrm flipH="1">
            <a:off x="6381133" y="4704736"/>
            <a:ext cx="13307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My benefit</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30" name="Straight Connector 29">
            <a:extLst>
              <a:ext uri="{FF2B5EF4-FFF2-40B4-BE49-F238E27FC236}">
                <a16:creationId xmlns:a16="http://schemas.microsoft.com/office/drawing/2014/main" id="{88CC9AD2-20DE-6F67-F67E-521D35D1CA10}"/>
              </a:ext>
            </a:extLst>
          </p:cNvPr>
          <p:cNvCxnSpPr/>
          <p:nvPr/>
        </p:nvCxnSpPr>
        <p:spPr>
          <a:xfrm>
            <a:off x="5007815" y="4097335"/>
            <a:ext cx="0" cy="116951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0115583-10C0-9BEF-1A85-A080A7487C95}"/>
                  </a:ext>
                </a:extLst>
              </p:cNvPr>
              <p:cNvSpPr txBox="1"/>
              <p:nvPr/>
            </p:nvSpPr>
            <p:spPr>
              <a:xfrm>
                <a:off x="4881331" y="5479477"/>
                <a:ext cx="214995"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sSub>
                        <m:sSubPr>
                          <m:ctrlPr>
                            <a:rPr kumimoji="0" lang="en-GB" sz="14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sSubPr>
                        <m:e>
                          <m: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𝑆</m:t>
                          </m:r>
                        </m:e>
                        <m:sub>
                          <m: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sym typeface="Arial"/>
                            </a:rPr>
                            <m:t>1</m:t>
                          </m:r>
                        </m:sub>
                      </m:sSub>
                    </m:oMath>
                  </m:oMathPara>
                </a14:m>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mc:Choice>
        <mc:Fallback xmlns="">
          <p:sp>
            <p:nvSpPr>
              <p:cNvPr id="33" name="TextBox 32">
                <a:extLst>
                  <a:ext uri="{FF2B5EF4-FFF2-40B4-BE49-F238E27FC236}">
                    <a16:creationId xmlns:a16="http://schemas.microsoft.com/office/drawing/2014/main" id="{C0115583-10C0-9BEF-1A85-A080A7487C95}"/>
                  </a:ext>
                </a:extLst>
              </p:cNvPr>
              <p:cNvSpPr txBox="1">
                <a:spLocks noRot="1" noChangeAspect="1" noMove="1" noResize="1" noEditPoints="1" noAdjustHandles="1" noChangeArrowheads="1" noChangeShapeType="1" noTextEdit="1"/>
              </p:cNvSpPr>
              <p:nvPr/>
            </p:nvSpPr>
            <p:spPr>
              <a:xfrm>
                <a:off x="4881331" y="5479477"/>
                <a:ext cx="214995" cy="215444"/>
              </a:xfrm>
              <a:prstGeom prst="rect">
                <a:avLst/>
              </a:prstGeom>
              <a:blipFill>
                <a:blip r:embed="rId3"/>
                <a:stretch>
                  <a:fillRect l="-17143" r="-2857" b="-17143"/>
                </a:stretch>
              </a:blipFill>
            </p:spPr>
            <p:txBody>
              <a:bodyPr/>
              <a:lstStyle/>
              <a:p>
                <a:r>
                  <a:rPr lang="en-GB">
                    <a:noFill/>
                  </a:rPr>
                  <a:t> </a:t>
                </a:r>
              </a:p>
            </p:txBody>
          </p:sp>
        </mc:Fallback>
      </mc:AlternateContent>
    </p:spTree>
    <p:extLst>
      <p:ext uri="{BB962C8B-B14F-4D97-AF65-F5344CB8AC3E}">
        <p14:creationId xmlns:p14="http://schemas.microsoft.com/office/powerpoint/2010/main" val="413757698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Pigouvian Tax – the idea</a:t>
            </a:r>
            <a:br>
              <a:rPr lang="en-US" b="0" dirty="0">
                <a:latin typeface="Gotham" panose="02000504050000020004" pitchFamily="2" charset="0"/>
              </a:rPr>
            </a:br>
            <a:r>
              <a:rPr lang="en-US" sz="1600" b="0" dirty="0">
                <a:solidFill>
                  <a:schemeClr val="tx1"/>
                </a:solidFill>
                <a:latin typeface="Gotham" panose="02000504050000020004" pitchFamily="2" charset="0"/>
              </a:rPr>
              <a:t>Using a tax distortion to offset a problem</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D41F8440-F2D4-8C1D-7AA8-5B78E5B98AFE}"/>
              </a:ext>
            </a:extLst>
          </p:cNvPr>
          <p:cNvSpPr>
            <a:spLocks noGrp="1"/>
          </p:cNvSpPr>
          <p:nvPr>
            <p:ph type="body" idx="1"/>
          </p:nvPr>
        </p:nvSpPr>
        <p:spPr/>
        <p:txBody>
          <a:bodyPr/>
          <a:lstStyle/>
          <a:p>
            <a:endParaRPr lang="en-GB"/>
          </a:p>
        </p:txBody>
      </p:sp>
      <p:cxnSp>
        <p:nvCxnSpPr>
          <p:cNvPr id="4" name="Straight Connector 3">
            <a:extLst>
              <a:ext uri="{FF2B5EF4-FFF2-40B4-BE49-F238E27FC236}">
                <a16:creationId xmlns:a16="http://schemas.microsoft.com/office/drawing/2014/main" id="{6E4C113F-ABA1-7ADB-7BB1-34D8020CF946}"/>
              </a:ext>
            </a:extLst>
          </p:cNvPr>
          <p:cNvCxnSpPr/>
          <p:nvPr/>
        </p:nvCxnSpPr>
        <p:spPr>
          <a:xfrm>
            <a:off x="2212259" y="1590367"/>
            <a:ext cx="0" cy="3677265"/>
          </a:xfrm>
          <a:prstGeom prst="line">
            <a:avLst/>
          </a:prstGeom>
          <a:ln w="28575"/>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430070BD-0D28-E81C-2F12-36A1800932AE}"/>
              </a:ext>
            </a:extLst>
          </p:cNvPr>
          <p:cNvCxnSpPr>
            <a:cxnSpLocks/>
          </p:cNvCxnSpPr>
          <p:nvPr/>
        </p:nvCxnSpPr>
        <p:spPr>
          <a:xfrm flipH="1">
            <a:off x="2212259" y="5267632"/>
            <a:ext cx="4345857"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2CAB3BC-7A33-D12B-4475-EAC59CA4814B}"/>
              </a:ext>
            </a:extLst>
          </p:cNvPr>
          <p:cNvCxnSpPr>
            <a:cxnSpLocks/>
          </p:cNvCxnSpPr>
          <p:nvPr/>
        </p:nvCxnSpPr>
        <p:spPr>
          <a:xfrm flipH="1">
            <a:off x="2212259" y="3429000"/>
            <a:ext cx="4168876" cy="1838632"/>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1697412-31FE-7118-5BCA-C45B33D2EF57}"/>
              </a:ext>
            </a:extLst>
          </p:cNvPr>
          <p:cNvCxnSpPr>
            <a:cxnSpLocks/>
          </p:cNvCxnSpPr>
          <p:nvPr/>
        </p:nvCxnSpPr>
        <p:spPr>
          <a:xfrm flipH="1" flipV="1">
            <a:off x="2212259" y="2143432"/>
            <a:ext cx="4168876" cy="2930013"/>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070EB200-5028-9B0C-AC80-7A6E80A307CF}"/>
              </a:ext>
            </a:extLst>
          </p:cNvPr>
          <p:cNvSpPr txBox="1"/>
          <p:nvPr/>
        </p:nvSpPr>
        <p:spPr>
          <a:xfrm>
            <a:off x="1032387" y="1504335"/>
            <a:ext cx="83227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Costs,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Benefits</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0" name="TextBox 19">
            <a:extLst>
              <a:ext uri="{FF2B5EF4-FFF2-40B4-BE49-F238E27FC236}">
                <a16:creationId xmlns:a16="http://schemas.microsoft.com/office/drawing/2014/main" id="{0221EA7F-EC7C-EA7D-F046-3A1F62EC328C}"/>
              </a:ext>
            </a:extLst>
          </p:cNvPr>
          <p:cNvSpPr txBox="1"/>
          <p:nvPr/>
        </p:nvSpPr>
        <p:spPr>
          <a:xfrm>
            <a:off x="6209071" y="5318733"/>
            <a:ext cx="228599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Amount of smoking</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21" name="Straight Connector 20">
            <a:extLst>
              <a:ext uri="{FF2B5EF4-FFF2-40B4-BE49-F238E27FC236}">
                <a16:creationId xmlns:a16="http://schemas.microsoft.com/office/drawing/2014/main" id="{DF7BB598-DB1F-F089-9A68-02494EF023E1}"/>
              </a:ext>
            </a:extLst>
          </p:cNvPr>
          <p:cNvCxnSpPr>
            <a:cxnSpLocks/>
          </p:cNvCxnSpPr>
          <p:nvPr/>
        </p:nvCxnSpPr>
        <p:spPr>
          <a:xfrm flipH="1">
            <a:off x="2212258" y="1765945"/>
            <a:ext cx="3460955" cy="3501687"/>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55897024-0E45-4B92-3416-201EBB0C2BF4}"/>
              </a:ext>
            </a:extLst>
          </p:cNvPr>
          <p:cNvSpPr txBox="1"/>
          <p:nvPr/>
        </p:nvSpPr>
        <p:spPr>
          <a:xfrm flipH="1">
            <a:off x="6533533" y="3419168"/>
            <a:ext cx="13307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My cost</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7" name="TextBox 26">
            <a:extLst>
              <a:ext uri="{FF2B5EF4-FFF2-40B4-BE49-F238E27FC236}">
                <a16:creationId xmlns:a16="http://schemas.microsoft.com/office/drawing/2014/main" id="{D0ACF81A-95B8-C4B6-44A3-E00AD3C37B2A}"/>
              </a:ext>
            </a:extLst>
          </p:cNvPr>
          <p:cNvSpPr txBox="1"/>
          <p:nvPr/>
        </p:nvSpPr>
        <p:spPr>
          <a:xfrm flipH="1">
            <a:off x="6381133" y="4704736"/>
            <a:ext cx="13307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My benefit</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8" name="TextBox 27">
            <a:extLst>
              <a:ext uri="{FF2B5EF4-FFF2-40B4-BE49-F238E27FC236}">
                <a16:creationId xmlns:a16="http://schemas.microsoft.com/office/drawing/2014/main" id="{BEC06B3B-CFB4-07FB-2EA9-FF4D43E17B2E}"/>
              </a:ext>
            </a:extLst>
          </p:cNvPr>
          <p:cNvSpPr txBox="1"/>
          <p:nvPr/>
        </p:nvSpPr>
        <p:spPr>
          <a:xfrm flipH="1">
            <a:off x="5673213" y="1493023"/>
            <a:ext cx="13307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Public cost</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30" name="Straight Connector 29">
            <a:extLst>
              <a:ext uri="{FF2B5EF4-FFF2-40B4-BE49-F238E27FC236}">
                <a16:creationId xmlns:a16="http://schemas.microsoft.com/office/drawing/2014/main" id="{88CC9AD2-20DE-6F67-F67E-521D35D1CA10}"/>
              </a:ext>
            </a:extLst>
          </p:cNvPr>
          <p:cNvCxnSpPr/>
          <p:nvPr/>
        </p:nvCxnSpPr>
        <p:spPr>
          <a:xfrm>
            <a:off x="5007815" y="4097335"/>
            <a:ext cx="0" cy="11695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5DE2DA2-3D0D-DA6C-6729-AAF9E00D0F8C}"/>
              </a:ext>
            </a:extLst>
          </p:cNvPr>
          <p:cNvCxnSpPr>
            <a:cxnSpLocks/>
          </p:cNvCxnSpPr>
          <p:nvPr/>
        </p:nvCxnSpPr>
        <p:spPr>
          <a:xfrm>
            <a:off x="3991898" y="3447177"/>
            <a:ext cx="0" cy="181967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0115583-10C0-9BEF-1A85-A080A7487C95}"/>
                  </a:ext>
                </a:extLst>
              </p:cNvPr>
              <p:cNvSpPr txBox="1"/>
              <p:nvPr/>
            </p:nvSpPr>
            <p:spPr>
              <a:xfrm>
                <a:off x="4881331" y="5479477"/>
                <a:ext cx="214995"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sSub>
                        <m:sSubPr>
                          <m:ctrlPr>
                            <a:rPr kumimoji="0" lang="en-GB" sz="14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sSubPr>
                        <m:e>
                          <m: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𝑆</m:t>
                          </m:r>
                        </m:e>
                        <m:sub>
                          <m: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sym typeface="Arial"/>
                            </a:rPr>
                            <m:t>1</m:t>
                          </m:r>
                        </m:sub>
                      </m:sSub>
                    </m:oMath>
                  </m:oMathPara>
                </a14:m>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mc:Choice>
        <mc:Fallback xmlns="">
          <p:sp>
            <p:nvSpPr>
              <p:cNvPr id="33" name="TextBox 32">
                <a:extLst>
                  <a:ext uri="{FF2B5EF4-FFF2-40B4-BE49-F238E27FC236}">
                    <a16:creationId xmlns:a16="http://schemas.microsoft.com/office/drawing/2014/main" id="{C0115583-10C0-9BEF-1A85-A080A7487C95}"/>
                  </a:ext>
                </a:extLst>
              </p:cNvPr>
              <p:cNvSpPr txBox="1">
                <a:spLocks noRot="1" noChangeAspect="1" noMove="1" noResize="1" noEditPoints="1" noAdjustHandles="1" noChangeArrowheads="1" noChangeShapeType="1" noTextEdit="1"/>
              </p:cNvSpPr>
              <p:nvPr/>
            </p:nvSpPr>
            <p:spPr>
              <a:xfrm>
                <a:off x="4881331" y="5479477"/>
                <a:ext cx="214995" cy="215444"/>
              </a:xfrm>
              <a:prstGeom prst="rect">
                <a:avLst/>
              </a:prstGeom>
              <a:blipFill>
                <a:blip r:embed="rId3"/>
                <a:stretch>
                  <a:fillRect l="-17143" r="-2857" b="-1714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F6FFD97-4958-2041-5B20-0048AC668BE4}"/>
                  </a:ext>
                </a:extLst>
              </p:cNvPr>
              <p:cNvSpPr txBox="1"/>
              <p:nvPr/>
            </p:nvSpPr>
            <p:spPr>
              <a:xfrm>
                <a:off x="3942735" y="5450932"/>
                <a:ext cx="169469"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𝑋</m:t>
                      </m:r>
                    </m:oMath>
                  </m:oMathPara>
                </a14:m>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mc:Choice>
        <mc:Fallback xmlns="">
          <p:sp>
            <p:nvSpPr>
              <p:cNvPr id="34" name="TextBox 33">
                <a:extLst>
                  <a:ext uri="{FF2B5EF4-FFF2-40B4-BE49-F238E27FC236}">
                    <a16:creationId xmlns:a16="http://schemas.microsoft.com/office/drawing/2014/main" id="{3F6FFD97-4958-2041-5B20-0048AC668BE4}"/>
                  </a:ext>
                </a:extLst>
              </p:cNvPr>
              <p:cNvSpPr txBox="1">
                <a:spLocks noRot="1" noChangeAspect="1" noMove="1" noResize="1" noEditPoints="1" noAdjustHandles="1" noChangeArrowheads="1" noChangeShapeType="1" noTextEdit="1"/>
              </p:cNvSpPr>
              <p:nvPr/>
            </p:nvSpPr>
            <p:spPr>
              <a:xfrm>
                <a:off x="3942735" y="5450932"/>
                <a:ext cx="169469" cy="215444"/>
              </a:xfrm>
              <a:prstGeom prst="rect">
                <a:avLst/>
              </a:prstGeom>
              <a:blipFill>
                <a:blip r:embed="rId4"/>
                <a:stretch>
                  <a:fillRect l="-21429" r="-17857" b="-5556"/>
                </a:stretch>
              </a:blipFill>
            </p:spPr>
            <p:txBody>
              <a:bodyPr/>
              <a:lstStyle/>
              <a:p>
                <a:r>
                  <a:rPr lang="en-GB">
                    <a:noFill/>
                  </a:rPr>
                  <a:t> </a:t>
                </a:r>
              </a:p>
            </p:txBody>
          </p:sp>
        </mc:Fallback>
      </mc:AlternateContent>
    </p:spTree>
    <p:extLst>
      <p:ext uri="{BB962C8B-B14F-4D97-AF65-F5344CB8AC3E}">
        <p14:creationId xmlns:p14="http://schemas.microsoft.com/office/powerpoint/2010/main" val="36338198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Pigouvian Tax – the idea</a:t>
            </a:r>
            <a:br>
              <a:rPr lang="en-US" b="0" dirty="0">
                <a:latin typeface="Gotham" panose="02000504050000020004" pitchFamily="2" charset="0"/>
              </a:rPr>
            </a:br>
            <a:r>
              <a:rPr lang="en-US" sz="1600" b="0" dirty="0">
                <a:solidFill>
                  <a:schemeClr val="tx1"/>
                </a:solidFill>
                <a:latin typeface="Gotham" panose="02000504050000020004" pitchFamily="2" charset="0"/>
              </a:rPr>
              <a:t>Using a tax distortion to offset a problem</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4CEB2E2E-6FBF-655E-F6B2-74D176B10A21}"/>
              </a:ext>
            </a:extLst>
          </p:cNvPr>
          <p:cNvSpPr>
            <a:spLocks noGrp="1"/>
          </p:cNvSpPr>
          <p:nvPr>
            <p:ph type="body" idx="1"/>
          </p:nvPr>
        </p:nvSpPr>
        <p:spPr/>
        <p:txBody>
          <a:bodyPr/>
          <a:lstStyle/>
          <a:p>
            <a:endParaRPr lang="en-GB"/>
          </a:p>
        </p:txBody>
      </p:sp>
      <p:cxnSp>
        <p:nvCxnSpPr>
          <p:cNvPr id="4" name="Straight Connector 3">
            <a:extLst>
              <a:ext uri="{FF2B5EF4-FFF2-40B4-BE49-F238E27FC236}">
                <a16:creationId xmlns:a16="http://schemas.microsoft.com/office/drawing/2014/main" id="{6E4C113F-ABA1-7ADB-7BB1-34D8020CF946}"/>
              </a:ext>
            </a:extLst>
          </p:cNvPr>
          <p:cNvCxnSpPr/>
          <p:nvPr/>
        </p:nvCxnSpPr>
        <p:spPr>
          <a:xfrm>
            <a:off x="2212259" y="1590367"/>
            <a:ext cx="0" cy="3677265"/>
          </a:xfrm>
          <a:prstGeom prst="line">
            <a:avLst/>
          </a:prstGeom>
          <a:ln w="28575"/>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430070BD-0D28-E81C-2F12-36A1800932AE}"/>
              </a:ext>
            </a:extLst>
          </p:cNvPr>
          <p:cNvCxnSpPr>
            <a:cxnSpLocks/>
          </p:cNvCxnSpPr>
          <p:nvPr/>
        </p:nvCxnSpPr>
        <p:spPr>
          <a:xfrm flipH="1">
            <a:off x="2212259" y="5267632"/>
            <a:ext cx="4345857"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2CAB3BC-7A33-D12B-4475-EAC59CA4814B}"/>
              </a:ext>
            </a:extLst>
          </p:cNvPr>
          <p:cNvCxnSpPr>
            <a:cxnSpLocks/>
          </p:cNvCxnSpPr>
          <p:nvPr/>
        </p:nvCxnSpPr>
        <p:spPr>
          <a:xfrm flipH="1">
            <a:off x="2212259" y="3429000"/>
            <a:ext cx="4168876" cy="1838632"/>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1697412-31FE-7118-5BCA-C45B33D2EF57}"/>
              </a:ext>
            </a:extLst>
          </p:cNvPr>
          <p:cNvCxnSpPr>
            <a:cxnSpLocks/>
          </p:cNvCxnSpPr>
          <p:nvPr/>
        </p:nvCxnSpPr>
        <p:spPr>
          <a:xfrm flipH="1" flipV="1">
            <a:off x="2212259" y="2143432"/>
            <a:ext cx="4168876" cy="2930013"/>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070EB200-5028-9B0C-AC80-7A6E80A307CF}"/>
              </a:ext>
            </a:extLst>
          </p:cNvPr>
          <p:cNvSpPr txBox="1"/>
          <p:nvPr/>
        </p:nvSpPr>
        <p:spPr>
          <a:xfrm>
            <a:off x="1032387" y="1504335"/>
            <a:ext cx="83227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Costs,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Benefits</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0" name="TextBox 19">
            <a:extLst>
              <a:ext uri="{FF2B5EF4-FFF2-40B4-BE49-F238E27FC236}">
                <a16:creationId xmlns:a16="http://schemas.microsoft.com/office/drawing/2014/main" id="{0221EA7F-EC7C-EA7D-F046-3A1F62EC328C}"/>
              </a:ext>
            </a:extLst>
          </p:cNvPr>
          <p:cNvSpPr txBox="1"/>
          <p:nvPr/>
        </p:nvSpPr>
        <p:spPr>
          <a:xfrm>
            <a:off x="6209071" y="5318733"/>
            <a:ext cx="228599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Amount of smoking</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21" name="Straight Connector 20">
            <a:extLst>
              <a:ext uri="{FF2B5EF4-FFF2-40B4-BE49-F238E27FC236}">
                <a16:creationId xmlns:a16="http://schemas.microsoft.com/office/drawing/2014/main" id="{DF7BB598-DB1F-F089-9A68-02494EF023E1}"/>
              </a:ext>
            </a:extLst>
          </p:cNvPr>
          <p:cNvCxnSpPr>
            <a:cxnSpLocks/>
          </p:cNvCxnSpPr>
          <p:nvPr/>
        </p:nvCxnSpPr>
        <p:spPr>
          <a:xfrm flipH="1">
            <a:off x="2212258" y="1765945"/>
            <a:ext cx="3460955" cy="3501687"/>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468C04ED-A75B-9023-E8A9-38B50A86A35A}"/>
              </a:ext>
            </a:extLst>
          </p:cNvPr>
          <p:cNvCxnSpPr>
            <a:cxnSpLocks/>
          </p:cNvCxnSpPr>
          <p:nvPr/>
        </p:nvCxnSpPr>
        <p:spPr>
          <a:xfrm flipH="1">
            <a:off x="2212257" y="2412591"/>
            <a:ext cx="4168876" cy="1838632"/>
          </a:xfrm>
          <a:prstGeom prst="line">
            <a:avLst/>
          </a:prstGeom>
          <a:ln w="28575">
            <a:solidFill>
              <a:srgbClr val="FFC000"/>
            </a:solidFill>
            <a:prstDash val="dash"/>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209A559A-84C2-44AC-8F2C-C90DFCBA18B2}"/>
              </a:ext>
            </a:extLst>
          </p:cNvPr>
          <p:cNvSpPr txBox="1"/>
          <p:nvPr/>
        </p:nvSpPr>
        <p:spPr>
          <a:xfrm flipH="1">
            <a:off x="6418001" y="2258702"/>
            <a:ext cx="173294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My cost with a tax</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6" name="TextBox 25">
            <a:extLst>
              <a:ext uri="{FF2B5EF4-FFF2-40B4-BE49-F238E27FC236}">
                <a16:creationId xmlns:a16="http://schemas.microsoft.com/office/drawing/2014/main" id="{55897024-0E45-4B92-3416-201EBB0C2BF4}"/>
              </a:ext>
            </a:extLst>
          </p:cNvPr>
          <p:cNvSpPr txBox="1"/>
          <p:nvPr/>
        </p:nvSpPr>
        <p:spPr>
          <a:xfrm flipH="1">
            <a:off x="6533533" y="3419168"/>
            <a:ext cx="13307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My cost</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7" name="TextBox 26">
            <a:extLst>
              <a:ext uri="{FF2B5EF4-FFF2-40B4-BE49-F238E27FC236}">
                <a16:creationId xmlns:a16="http://schemas.microsoft.com/office/drawing/2014/main" id="{D0ACF81A-95B8-C4B6-44A3-E00AD3C37B2A}"/>
              </a:ext>
            </a:extLst>
          </p:cNvPr>
          <p:cNvSpPr txBox="1"/>
          <p:nvPr/>
        </p:nvSpPr>
        <p:spPr>
          <a:xfrm flipH="1">
            <a:off x="6381133" y="4704736"/>
            <a:ext cx="13307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My benefit</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8" name="TextBox 27">
            <a:extLst>
              <a:ext uri="{FF2B5EF4-FFF2-40B4-BE49-F238E27FC236}">
                <a16:creationId xmlns:a16="http://schemas.microsoft.com/office/drawing/2014/main" id="{BEC06B3B-CFB4-07FB-2EA9-FF4D43E17B2E}"/>
              </a:ext>
            </a:extLst>
          </p:cNvPr>
          <p:cNvSpPr txBox="1"/>
          <p:nvPr/>
        </p:nvSpPr>
        <p:spPr>
          <a:xfrm flipH="1">
            <a:off x="5673213" y="1493023"/>
            <a:ext cx="13307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Public cost</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30" name="Straight Connector 29">
            <a:extLst>
              <a:ext uri="{FF2B5EF4-FFF2-40B4-BE49-F238E27FC236}">
                <a16:creationId xmlns:a16="http://schemas.microsoft.com/office/drawing/2014/main" id="{88CC9AD2-20DE-6F67-F67E-521D35D1CA10}"/>
              </a:ext>
            </a:extLst>
          </p:cNvPr>
          <p:cNvCxnSpPr/>
          <p:nvPr/>
        </p:nvCxnSpPr>
        <p:spPr>
          <a:xfrm>
            <a:off x="5007815" y="4097335"/>
            <a:ext cx="0" cy="11695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5DE2DA2-3D0D-DA6C-6729-AAF9E00D0F8C}"/>
              </a:ext>
            </a:extLst>
          </p:cNvPr>
          <p:cNvCxnSpPr>
            <a:cxnSpLocks/>
          </p:cNvCxnSpPr>
          <p:nvPr/>
        </p:nvCxnSpPr>
        <p:spPr>
          <a:xfrm>
            <a:off x="4049170" y="3447177"/>
            <a:ext cx="0" cy="181967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0115583-10C0-9BEF-1A85-A080A7487C95}"/>
                  </a:ext>
                </a:extLst>
              </p:cNvPr>
              <p:cNvSpPr txBox="1"/>
              <p:nvPr/>
            </p:nvSpPr>
            <p:spPr>
              <a:xfrm>
                <a:off x="4881331" y="5479477"/>
                <a:ext cx="214995"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sSub>
                        <m:sSubPr>
                          <m:ctrlPr>
                            <a:rPr kumimoji="0" lang="en-GB" sz="14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sSubPr>
                        <m:e>
                          <m: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𝑆</m:t>
                          </m:r>
                        </m:e>
                        <m:sub>
                          <m: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sym typeface="Arial"/>
                            </a:rPr>
                            <m:t>1</m:t>
                          </m:r>
                        </m:sub>
                      </m:sSub>
                    </m:oMath>
                  </m:oMathPara>
                </a14:m>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mc:Choice>
        <mc:Fallback xmlns="">
          <p:sp>
            <p:nvSpPr>
              <p:cNvPr id="33" name="TextBox 32">
                <a:extLst>
                  <a:ext uri="{FF2B5EF4-FFF2-40B4-BE49-F238E27FC236}">
                    <a16:creationId xmlns:a16="http://schemas.microsoft.com/office/drawing/2014/main" id="{C0115583-10C0-9BEF-1A85-A080A7487C95}"/>
                  </a:ext>
                </a:extLst>
              </p:cNvPr>
              <p:cNvSpPr txBox="1">
                <a:spLocks noRot="1" noChangeAspect="1" noMove="1" noResize="1" noEditPoints="1" noAdjustHandles="1" noChangeArrowheads="1" noChangeShapeType="1" noTextEdit="1"/>
              </p:cNvSpPr>
              <p:nvPr/>
            </p:nvSpPr>
            <p:spPr>
              <a:xfrm>
                <a:off x="4881331" y="5479477"/>
                <a:ext cx="214995" cy="215444"/>
              </a:xfrm>
              <a:prstGeom prst="rect">
                <a:avLst/>
              </a:prstGeom>
              <a:blipFill>
                <a:blip r:embed="rId3"/>
                <a:stretch>
                  <a:fillRect l="-17143" r="-2857" b="-1714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F6FFD97-4958-2041-5B20-0048AC668BE4}"/>
                  </a:ext>
                </a:extLst>
              </p:cNvPr>
              <p:cNvSpPr txBox="1"/>
              <p:nvPr/>
            </p:nvSpPr>
            <p:spPr>
              <a:xfrm>
                <a:off x="3991898" y="5452670"/>
                <a:ext cx="219163"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sSub>
                        <m:sSubPr>
                          <m:ctrlPr>
                            <a:rPr kumimoji="0" lang="en-GB" sz="14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sSubPr>
                        <m:e>
                          <m: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𝑆</m:t>
                          </m:r>
                        </m:e>
                        <m:sub>
                          <m: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sym typeface="Arial"/>
                            </a:rPr>
                            <m:t>2</m:t>
                          </m:r>
                        </m:sub>
                      </m:sSub>
                    </m:oMath>
                  </m:oMathPara>
                </a14:m>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mc:Choice>
        <mc:Fallback xmlns="">
          <p:sp>
            <p:nvSpPr>
              <p:cNvPr id="34" name="TextBox 33">
                <a:extLst>
                  <a:ext uri="{FF2B5EF4-FFF2-40B4-BE49-F238E27FC236}">
                    <a16:creationId xmlns:a16="http://schemas.microsoft.com/office/drawing/2014/main" id="{3F6FFD97-4958-2041-5B20-0048AC668BE4}"/>
                  </a:ext>
                </a:extLst>
              </p:cNvPr>
              <p:cNvSpPr txBox="1">
                <a:spLocks noRot="1" noChangeAspect="1" noMove="1" noResize="1" noEditPoints="1" noAdjustHandles="1" noChangeArrowheads="1" noChangeShapeType="1" noTextEdit="1"/>
              </p:cNvSpPr>
              <p:nvPr/>
            </p:nvSpPr>
            <p:spPr>
              <a:xfrm>
                <a:off x="3991898" y="5452670"/>
                <a:ext cx="219163" cy="215444"/>
              </a:xfrm>
              <a:prstGeom prst="rect">
                <a:avLst/>
              </a:prstGeom>
              <a:blipFill>
                <a:blip r:embed="rId4"/>
                <a:stretch>
                  <a:fillRect l="-16667" r="-2778" b="-13889"/>
                </a:stretch>
              </a:blipFill>
            </p:spPr>
            <p:txBody>
              <a:bodyPr/>
              <a:lstStyle/>
              <a:p>
                <a:r>
                  <a:rPr lang="en-GB">
                    <a:noFill/>
                  </a:rPr>
                  <a:t> </a:t>
                </a:r>
              </a:p>
            </p:txBody>
          </p:sp>
        </mc:Fallback>
      </mc:AlternateContent>
    </p:spTree>
    <p:extLst>
      <p:ext uri="{BB962C8B-B14F-4D97-AF65-F5344CB8AC3E}">
        <p14:creationId xmlns:p14="http://schemas.microsoft.com/office/powerpoint/2010/main" val="217940287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“Sin” taxes</a:t>
            </a:r>
            <a:br>
              <a:rPr lang="en-US" b="0" dirty="0">
                <a:latin typeface="Gotham" panose="02000504050000020004" pitchFamily="2" charset="0"/>
              </a:rPr>
            </a:br>
            <a:r>
              <a:rPr lang="en-US" sz="1600" b="0" dirty="0">
                <a:solidFill>
                  <a:schemeClr val="tx1"/>
                </a:solidFill>
                <a:latin typeface="Gotham" panose="02000504050000020004" pitchFamily="2" charset="0"/>
              </a:rPr>
              <a:t>Intentionally making certain actions costly</a:t>
            </a:r>
            <a:endParaRPr lang="en-US" b="0" dirty="0">
              <a:solidFill>
                <a:schemeClr val="tx1"/>
              </a:solidFill>
              <a:latin typeface="Gotham" panose="02000504050000020004" pitchFamily="2" charset="0"/>
            </a:endParaRPr>
          </a:p>
        </p:txBody>
      </p:sp>
      <p:sp>
        <p:nvSpPr>
          <p:cNvPr id="3" name="Text Placeholder 2">
            <a:extLst>
              <a:ext uri="{FF2B5EF4-FFF2-40B4-BE49-F238E27FC236}">
                <a16:creationId xmlns:a16="http://schemas.microsoft.com/office/drawing/2014/main" id="{03581126-B47F-F76B-D676-20BB0F3B9342}"/>
              </a:ext>
            </a:extLst>
          </p:cNvPr>
          <p:cNvSpPr>
            <a:spLocks noGrp="1"/>
          </p:cNvSpPr>
          <p:nvPr>
            <p:ph type="body" idx="1"/>
          </p:nvPr>
        </p:nvSpPr>
        <p:spPr/>
        <p:txBody>
          <a:bodyPr/>
          <a:lstStyle/>
          <a:p>
            <a:endParaRPr lang="en-GB"/>
          </a:p>
        </p:txBody>
      </p:sp>
      <p:sp>
        <p:nvSpPr>
          <p:cNvPr id="2" name="TextBox 1">
            <a:extLst>
              <a:ext uri="{FF2B5EF4-FFF2-40B4-BE49-F238E27FC236}">
                <a16:creationId xmlns:a16="http://schemas.microsoft.com/office/drawing/2014/main" id="{16DC0EBA-B443-358B-2A28-9A7A713B0EFA}"/>
              </a:ext>
            </a:extLst>
          </p:cNvPr>
          <p:cNvSpPr txBox="1"/>
          <p:nvPr/>
        </p:nvSpPr>
        <p:spPr>
          <a:xfrm>
            <a:off x="457199" y="1426923"/>
            <a:ext cx="8391833" cy="3420616"/>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GB" sz="20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rPr>
              <a:t>Examples include:</a:t>
            </a:r>
          </a:p>
          <a:p>
            <a:pPr marL="342900" marR="0" lvl="0" indent="-342900" algn="l" defTabSz="914400" rtl="0" eaLnBrk="1" fontAlgn="auto" latinLnBrk="0" hangingPunct="1">
              <a:lnSpc>
                <a:spcPct val="107000"/>
              </a:lnSpc>
              <a:spcBef>
                <a:spcPts val="0"/>
              </a:spcBef>
              <a:spcAft>
                <a:spcPts val="800"/>
              </a:spcAft>
              <a:buClr>
                <a:srgbClr val="000000"/>
              </a:buClr>
              <a:buSzTx/>
              <a:buFont typeface="Arial" panose="020B0604020202020204" pitchFamily="34" charset="0"/>
              <a:buChar char="•"/>
              <a:tabLst/>
              <a:defRPr/>
            </a:pPr>
            <a:r>
              <a:rPr kumimoji="0" lang="en-GB" sz="20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rPr>
              <a:t>Tobacco and alcohol</a:t>
            </a:r>
          </a:p>
          <a:p>
            <a:pPr marL="342900" marR="0" lvl="0" indent="-342900" algn="l" defTabSz="914400" rtl="0" eaLnBrk="1" fontAlgn="auto" latinLnBrk="0" hangingPunct="1">
              <a:lnSpc>
                <a:spcPct val="107000"/>
              </a:lnSpc>
              <a:spcBef>
                <a:spcPts val="0"/>
              </a:spcBef>
              <a:spcAft>
                <a:spcPts val="800"/>
              </a:spcAft>
              <a:buClr>
                <a:srgbClr val="000000"/>
              </a:buClr>
              <a:buSzTx/>
              <a:buFont typeface="Arial" panose="020B0604020202020204" pitchFamily="34" charset="0"/>
              <a:buChar char="•"/>
              <a:tabLst/>
              <a:defRPr/>
            </a:pPr>
            <a:r>
              <a:rPr kumimoji="0" lang="en-GB" sz="20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rPr>
              <a:t>Gambling</a:t>
            </a:r>
          </a:p>
          <a:p>
            <a:pPr marL="342900" marR="0" lvl="0" indent="-342900" algn="l" defTabSz="914400" rtl="0" eaLnBrk="1" fontAlgn="auto" latinLnBrk="0" hangingPunct="1">
              <a:lnSpc>
                <a:spcPct val="107000"/>
              </a:lnSpc>
              <a:spcBef>
                <a:spcPts val="0"/>
              </a:spcBef>
              <a:spcAft>
                <a:spcPts val="800"/>
              </a:spcAft>
              <a:buClr>
                <a:srgbClr val="000000"/>
              </a:buClr>
              <a:buSzTx/>
              <a:buFont typeface="Arial" panose="020B0604020202020204" pitchFamily="34" charset="0"/>
              <a:buChar char="•"/>
              <a:tabLst/>
              <a:defRPr/>
            </a:pPr>
            <a:r>
              <a:rPr kumimoji="0" lang="en-GB" sz="20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rPr>
              <a:t>Sugar</a:t>
            </a:r>
          </a:p>
          <a:p>
            <a:pPr marL="342900" marR="0" lvl="0" indent="-342900" algn="l" defTabSz="914400" rtl="0" eaLnBrk="1" fontAlgn="auto" latinLnBrk="0" hangingPunct="1">
              <a:lnSpc>
                <a:spcPct val="107000"/>
              </a:lnSpc>
              <a:spcBef>
                <a:spcPts val="0"/>
              </a:spcBef>
              <a:spcAft>
                <a:spcPts val="800"/>
              </a:spcAft>
              <a:buClr>
                <a:srgbClr val="000000"/>
              </a:buClr>
              <a:buSzTx/>
              <a:buFont typeface="Arial" panose="020B0604020202020204" pitchFamily="34" charset="0"/>
              <a:buChar char="•"/>
              <a:tabLst/>
              <a:defRPr/>
            </a:pPr>
            <a:r>
              <a:rPr kumimoji="0" lang="en-GB" sz="20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rPr>
              <a:t>Cannabis</a:t>
            </a: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endParaRPr kumimoji="0" lang="en-GB" sz="20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endParaRP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GB" sz="20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rPr>
              <a:t>Sin taxes in Texas: </a:t>
            </a:r>
            <a:r>
              <a:rPr kumimoji="0" lang="en-GB" sz="20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hlinkClick r:id="rId3"/>
              </a:rPr>
              <a:t>7% of revenue</a:t>
            </a:r>
            <a:r>
              <a:rPr kumimoji="0" lang="en-GB" sz="20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rPr>
              <a:t>.</a:t>
            </a: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endParaRPr kumimoji="0" lang="en-GB" sz="20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endParaRPr>
          </a:p>
        </p:txBody>
      </p:sp>
    </p:spTree>
    <p:extLst>
      <p:ext uri="{BB962C8B-B14F-4D97-AF65-F5344CB8AC3E}">
        <p14:creationId xmlns:p14="http://schemas.microsoft.com/office/powerpoint/2010/main" val="163174486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Shape 23"/>
        <p:cNvGrpSpPr/>
        <p:nvPr/>
      </p:nvGrpSpPr>
      <p:grpSpPr>
        <a:xfrm>
          <a:off x="0" y="0"/>
          <a:ext cx="0" cy="0"/>
          <a:chOff x="0" y="0"/>
          <a:chExt cx="0" cy="0"/>
        </a:xfrm>
      </p:grpSpPr>
      <p:sp>
        <p:nvSpPr>
          <p:cNvPr id="26" name="Google Shape;26;p4"/>
          <p:cNvSpPr txBox="1">
            <a:spLocks noGrp="1"/>
          </p:cNvSpPr>
          <p:nvPr>
            <p:ph type="body" idx="4294967295"/>
          </p:nvPr>
        </p:nvSpPr>
        <p:spPr>
          <a:xfrm>
            <a:off x="514477" y="2844165"/>
            <a:ext cx="8245475" cy="4973638"/>
          </a:xfrm>
          <a:prstGeom prst="rect">
            <a:avLst/>
          </a:prstGeom>
          <a:noFill/>
          <a:ln>
            <a:noFill/>
          </a:ln>
        </p:spPr>
        <p:txBody>
          <a:bodyPr spcFirstLastPara="1" wrap="square" lIns="91425" tIns="45700" rIns="91425" bIns="45700" anchor="t" anchorCtr="0">
            <a:noAutofit/>
          </a:bodyPr>
          <a:lstStyle/>
          <a:p>
            <a:pPr marL="0" indent="0" algn="ctr"/>
            <a:r>
              <a:rPr lang="en-US" sz="3200" dirty="0">
                <a:solidFill>
                  <a:schemeClr val="bg1"/>
                </a:solidFill>
                <a:latin typeface="Gotham" panose="02000504050000020004" pitchFamily="2" charset="0"/>
              </a:rPr>
              <a:t>Stimulating the economy</a:t>
            </a:r>
          </a:p>
          <a:p>
            <a:pPr marL="0" indent="0" algn="ctr"/>
            <a:endParaRPr lang="en-US" sz="1800" dirty="0">
              <a:solidFill>
                <a:schemeClr val="bg1"/>
              </a:solidFill>
              <a:latin typeface="Gotham" panose="02000504050000020004" pitchFamily="2" charset="0"/>
            </a:endParaRPr>
          </a:p>
          <a:p>
            <a:pPr algn="ctr"/>
            <a:r>
              <a:rPr lang="en-US" sz="1800" i="1" dirty="0">
                <a:solidFill>
                  <a:schemeClr val="bg1"/>
                </a:solidFill>
                <a:latin typeface="Times New Roman" panose="02020603050405020304" pitchFamily="18" charset="0"/>
                <a:cs typeface="Times New Roman" panose="02020603050405020304" pitchFamily="18" charset="0"/>
              </a:rPr>
              <a:t>Why MPCs matter for fiscal policy</a:t>
            </a:r>
          </a:p>
          <a:p>
            <a:pPr algn="ctr"/>
            <a:endParaRPr lang="en-US" sz="1800" i="1" dirty="0">
              <a:solidFill>
                <a:schemeClr val="bg1"/>
              </a:solidFill>
              <a:latin typeface="Times New Roman" panose="02020603050405020304" pitchFamily="18" charset="0"/>
              <a:cs typeface="Times New Roman" panose="02020603050405020304" pitchFamily="18" charset="0"/>
            </a:endParaRPr>
          </a:p>
          <a:p>
            <a:pPr algn="ctr"/>
            <a:endParaRPr lang="en-US" sz="1600" dirty="0">
              <a:solidFill>
                <a:schemeClr val="bg1"/>
              </a:solidFill>
              <a:latin typeface="Gotham" panose="02000504050000020004" pitchFamily="2" charset="0"/>
              <a:cs typeface="Times New Roman" panose="02020603050405020304" pitchFamily="18" charset="0"/>
            </a:endParaRPr>
          </a:p>
        </p:txBody>
      </p:sp>
    </p:spTree>
    <p:extLst>
      <p:ext uri="{BB962C8B-B14F-4D97-AF65-F5344CB8AC3E}">
        <p14:creationId xmlns:p14="http://schemas.microsoft.com/office/powerpoint/2010/main" val="1222071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Shifting spend</a:t>
            </a:r>
            <a:br>
              <a:rPr lang="en-US" b="0" dirty="0">
                <a:latin typeface="Gotham" panose="02000504050000020004" pitchFamily="2" charset="0"/>
              </a:rPr>
            </a:br>
            <a:r>
              <a:rPr lang="en-US" sz="1600" b="0" dirty="0">
                <a:solidFill>
                  <a:schemeClr val="tx1"/>
                </a:solidFill>
                <a:latin typeface="Gotham" panose="02000504050000020004" pitchFamily="2" charset="0"/>
              </a:rPr>
              <a:t>The changing nature of the US budget</a:t>
            </a:r>
            <a:endParaRPr lang="en-US" b="0" dirty="0">
              <a:solidFill>
                <a:schemeClr val="tx1"/>
              </a:solidFill>
              <a:latin typeface="Gotham" panose="02000504050000020004" pitchFamily="2" charset="0"/>
            </a:endParaRPr>
          </a:p>
        </p:txBody>
      </p:sp>
      <p:pic>
        <p:nvPicPr>
          <p:cNvPr id="4" name="Picture 3">
            <a:extLst>
              <a:ext uri="{FF2B5EF4-FFF2-40B4-BE49-F238E27FC236}">
                <a16:creationId xmlns:a16="http://schemas.microsoft.com/office/drawing/2014/main" id="{10214D7A-2BE7-82A1-5330-2B043D6061DB}"/>
              </a:ext>
            </a:extLst>
          </p:cNvPr>
          <p:cNvPicPr>
            <a:picLocks noChangeAspect="1"/>
          </p:cNvPicPr>
          <p:nvPr/>
        </p:nvPicPr>
        <p:blipFill>
          <a:blip r:embed="rId3"/>
          <a:stretch>
            <a:fillRect/>
          </a:stretch>
        </p:blipFill>
        <p:spPr>
          <a:xfrm>
            <a:off x="457199" y="1111934"/>
            <a:ext cx="6376256" cy="4822522"/>
          </a:xfrm>
          <a:prstGeom prst="rect">
            <a:avLst/>
          </a:prstGeom>
        </p:spPr>
      </p:pic>
    </p:spTree>
    <p:extLst>
      <p:ext uri="{BB962C8B-B14F-4D97-AF65-F5344CB8AC3E}">
        <p14:creationId xmlns:p14="http://schemas.microsoft.com/office/powerpoint/2010/main" val="26810750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The Marginal Propensity to Consume</a:t>
            </a:r>
            <a:br>
              <a:rPr lang="en-US" b="0" dirty="0">
                <a:latin typeface="Gotham" panose="02000504050000020004" pitchFamily="2" charset="0"/>
              </a:rPr>
            </a:br>
            <a:r>
              <a:rPr lang="en-US" sz="1600" b="0" dirty="0">
                <a:solidFill>
                  <a:schemeClr val="tx1"/>
                </a:solidFill>
                <a:latin typeface="Gotham" panose="02000504050000020004" pitchFamily="2" charset="0"/>
              </a:rPr>
              <a:t>A relationship at the core of fiscal policy</a:t>
            </a:r>
            <a:endParaRPr lang="en-US" b="0" dirty="0">
              <a:solidFill>
                <a:schemeClr val="tx1"/>
              </a:solidFill>
              <a:latin typeface="Gotham" panose="02000504050000020004" pitchFamily="2" charset="0"/>
            </a:endParaRPr>
          </a:p>
        </p:txBody>
      </p:sp>
      <p:sp>
        <p:nvSpPr>
          <p:cNvPr id="2" name="Text Placeholder 2">
            <a:extLst>
              <a:ext uri="{FF2B5EF4-FFF2-40B4-BE49-F238E27FC236}">
                <a16:creationId xmlns:a16="http://schemas.microsoft.com/office/drawing/2014/main" id="{0ED2A940-30C2-7405-9BCD-472911BE4840}"/>
              </a:ext>
            </a:extLst>
          </p:cNvPr>
          <p:cNvSpPr>
            <a:spLocks noGrp="1"/>
          </p:cNvSpPr>
          <p:nvPr>
            <p:ph type="body" idx="1"/>
          </p:nvPr>
        </p:nvSpPr>
        <p:spPr/>
        <p:txBody>
          <a:bodyPr/>
          <a:lstStyle/>
          <a:p>
            <a:r>
              <a:rPr lang="en-US" dirty="0"/>
              <a:t>If I give someone $500 to spend, what fraction of it would they spend?</a:t>
            </a:r>
          </a:p>
          <a:p>
            <a:endParaRPr lang="en-US" dirty="0"/>
          </a:p>
          <a:p>
            <a:pPr marL="101600" indent="0">
              <a:buNone/>
            </a:pPr>
            <a:r>
              <a:rPr lang="en-US" dirty="0"/>
              <a:t>Discuss considerations</a:t>
            </a:r>
          </a:p>
          <a:p>
            <a:pPr marL="101600" indent="0">
              <a:buNone/>
            </a:pPr>
            <a:endParaRPr lang="en-US" dirty="0"/>
          </a:p>
        </p:txBody>
      </p:sp>
    </p:spTree>
    <p:extLst>
      <p:ext uri="{BB962C8B-B14F-4D97-AF65-F5344CB8AC3E}">
        <p14:creationId xmlns:p14="http://schemas.microsoft.com/office/powerpoint/2010/main" val="319376213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57B680B-E4AF-6A6E-BB7B-A84DBC3F3CAE}"/>
              </a:ext>
            </a:extLst>
          </p:cNvPr>
          <p:cNvSpPr>
            <a:spLocks noGrp="1"/>
          </p:cNvSpPr>
          <p:nvPr>
            <p:ph type="title"/>
          </p:nvPr>
        </p:nvSpPr>
        <p:spPr/>
        <p:txBody>
          <a:bodyPr/>
          <a:lstStyle/>
          <a:p>
            <a:r>
              <a:rPr lang="en-US" b="0" dirty="0">
                <a:latin typeface="Gotham" panose="02000504050000020004" pitchFamily="2" charset="0"/>
              </a:rPr>
              <a:t>MPC - time and value</a:t>
            </a:r>
            <a:br>
              <a:rPr lang="en-US" b="0" dirty="0">
                <a:latin typeface="Gotham" panose="02000504050000020004" pitchFamily="2" charset="0"/>
              </a:rPr>
            </a:br>
            <a:r>
              <a:rPr lang="en-US" sz="1600" b="0" dirty="0">
                <a:solidFill>
                  <a:schemeClr val="tx1"/>
                </a:solidFill>
                <a:latin typeface="Gotham" panose="02000504050000020004" pitchFamily="2" charset="0"/>
              </a:rPr>
              <a:t>How much will you spend</a:t>
            </a:r>
            <a:endParaRPr lang="en-US" b="0" dirty="0">
              <a:solidFill>
                <a:schemeClr val="tx1"/>
              </a:solidFill>
              <a:latin typeface="Gotham" panose="02000504050000020004" pitchFamily="2" charset="0"/>
            </a:endParaRPr>
          </a:p>
        </p:txBody>
      </p:sp>
      <p:sp>
        <p:nvSpPr>
          <p:cNvPr id="9" name="Text Placeholder 2">
            <a:extLst>
              <a:ext uri="{FF2B5EF4-FFF2-40B4-BE49-F238E27FC236}">
                <a16:creationId xmlns:a16="http://schemas.microsoft.com/office/drawing/2014/main" id="{1A6B0425-09DF-7E49-3E49-556256500378}"/>
              </a:ext>
            </a:extLst>
          </p:cNvPr>
          <p:cNvSpPr>
            <a:spLocks noGrp="1"/>
          </p:cNvSpPr>
          <p:nvPr>
            <p:ph type="body" idx="1"/>
          </p:nvPr>
        </p:nvSpPr>
        <p:spPr/>
        <p:txBody>
          <a:bodyPr/>
          <a:lstStyle/>
          <a:p>
            <a:pPr marL="558800" indent="-457200">
              <a:buFont typeface="+mj-lt"/>
              <a:buAutoNum type="arabicPeriod"/>
            </a:pPr>
            <a:r>
              <a:rPr lang="en-US" b="1" dirty="0"/>
              <a:t>Time period matters</a:t>
            </a:r>
          </a:p>
          <a:p>
            <a:pPr lvl="1"/>
            <a:r>
              <a:rPr lang="en-US" dirty="0"/>
              <a:t>Presumably over the </a:t>
            </a:r>
            <a:r>
              <a:rPr lang="en-US" dirty="0">
                <a:solidFill>
                  <a:schemeClr val="bg2"/>
                </a:solidFill>
              </a:rPr>
              <a:t>rest of your life </a:t>
            </a:r>
            <a:r>
              <a:rPr lang="en-US" dirty="0"/>
              <a:t>(or your heirs’ lives) you would spend it all: so the MPC over your life is </a:t>
            </a:r>
            <a:r>
              <a:rPr lang="en-US" dirty="0">
                <a:solidFill>
                  <a:schemeClr val="bg2"/>
                </a:solidFill>
              </a:rPr>
              <a:t>100%</a:t>
            </a:r>
            <a:r>
              <a:rPr lang="en-US" dirty="0"/>
              <a:t>.</a:t>
            </a:r>
          </a:p>
          <a:p>
            <a:pPr lvl="1"/>
            <a:r>
              <a:rPr lang="en-US" dirty="0"/>
              <a:t>Presumably in the </a:t>
            </a:r>
            <a:r>
              <a:rPr lang="en-US" dirty="0">
                <a:solidFill>
                  <a:schemeClr val="accent6"/>
                </a:solidFill>
              </a:rPr>
              <a:t>next minute </a:t>
            </a:r>
            <a:r>
              <a:rPr lang="en-US" dirty="0"/>
              <a:t>the MPC is close to </a:t>
            </a:r>
            <a:r>
              <a:rPr lang="en-US" dirty="0">
                <a:solidFill>
                  <a:schemeClr val="accent6"/>
                </a:solidFill>
              </a:rPr>
              <a:t>0</a:t>
            </a:r>
            <a:r>
              <a:rPr lang="en-US" dirty="0"/>
              <a:t>.</a:t>
            </a:r>
          </a:p>
          <a:p>
            <a:pPr lvl="1"/>
            <a:r>
              <a:rPr lang="en-US" dirty="0"/>
              <a:t>We typically measure MPCs over one quarter or one year</a:t>
            </a:r>
          </a:p>
          <a:p>
            <a:pPr lvl="1"/>
            <a:endParaRPr lang="en-US" dirty="0"/>
          </a:p>
          <a:p>
            <a:pPr marL="558800" indent="-457200">
              <a:buFont typeface="+mj-lt"/>
              <a:buAutoNum type="arabicPeriod"/>
            </a:pPr>
            <a:r>
              <a:rPr lang="en-US" b="1" dirty="0"/>
              <a:t>Amount of money matters</a:t>
            </a:r>
          </a:p>
          <a:p>
            <a:pPr lvl="1"/>
            <a:r>
              <a:rPr lang="en-US" dirty="0"/>
              <a:t>MPC out of $10,000 probably smaller than MPC out of $1</a:t>
            </a:r>
          </a:p>
          <a:p>
            <a:pPr lvl="1"/>
            <a:r>
              <a:rPr lang="en-US" dirty="0"/>
              <a:t>MPCs typically refer to very small amounts, even though that is typically not what we measure in the data</a:t>
            </a:r>
          </a:p>
          <a:p>
            <a:pPr lvl="1"/>
            <a:endParaRPr lang="en-US" dirty="0"/>
          </a:p>
        </p:txBody>
      </p:sp>
    </p:spTree>
    <p:extLst>
      <p:ext uri="{BB962C8B-B14F-4D97-AF65-F5344CB8AC3E}">
        <p14:creationId xmlns:p14="http://schemas.microsoft.com/office/powerpoint/2010/main" val="25178247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3B167A6-79D5-85E4-7D87-AD7F4644DC20}"/>
              </a:ext>
            </a:extLst>
          </p:cNvPr>
          <p:cNvSpPr>
            <a:spLocks noGrp="1"/>
          </p:cNvSpPr>
          <p:nvPr>
            <p:ph type="title"/>
          </p:nvPr>
        </p:nvSpPr>
        <p:spPr/>
        <p:txBody>
          <a:bodyPr/>
          <a:lstStyle/>
          <a:p>
            <a:r>
              <a:rPr lang="en-US" b="0" dirty="0">
                <a:latin typeface="Gotham" panose="02000504050000020004" pitchFamily="2" charset="0"/>
              </a:rPr>
              <a:t>The Euler Equation</a:t>
            </a:r>
            <a:br>
              <a:rPr lang="en-US" b="0" dirty="0">
                <a:latin typeface="Gotham" panose="02000504050000020004" pitchFamily="2" charset="0"/>
              </a:rPr>
            </a:br>
            <a:r>
              <a:rPr lang="en-US" sz="1600" b="0" dirty="0">
                <a:solidFill>
                  <a:schemeClr val="tx1"/>
                </a:solidFill>
                <a:latin typeface="Gotham" panose="02000504050000020004" pitchFamily="2" charset="0"/>
              </a:rPr>
              <a:t>Deriving it by intuition</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23C9074C-4FA8-7AF0-13D1-1D52980FBCD2}"/>
              </a:ext>
            </a:extLst>
          </p:cNvPr>
          <p:cNvSpPr>
            <a:spLocks noGrp="1"/>
          </p:cNvSpPr>
          <p:nvPr>
            <p:ph type="body" idx="1"/>
          </p:nvPr>
        </p:nvSpPr>
        <p:spPr/>
        <p:txBody>
          <a:bodyPr/>
          <a:lstStyle/>
          <a:p>
            <a:endParaRPr lang="en-GB"/>
          </a:p>
        </p:txBody>
      </p:sp>
      <p:sp>
        <p:nvSpPr>
          <p:cNvPr id="3" name="TextBox 2">
            <a:extLst>
              <a:ext uri="{FF2B5EF4-FFF2-40B4-BE49-F238E27FC236}">
                <a16:creationId xmlns:a16="http://schemas.microsoft.com/office/drawing/2014/main" id="{7ADDAC21-231C-9E01-87BC-4685471677B9}"/>
              </a:ext>
            </a:extLst>
          </p:cNvPr>
          <p:cNvSpPr txBox="1"/>
          <p:nvPr/>
        </p:nvSpPr>
        <p:spPr>
          <a:xfrm>
            <a:off x="457199" y="1360712"/>
            <a:ext cx="820502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The equation is a theory of how we spend and save.  How much will we save today in order that we can consume more tomorrow?</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Households will try to balance out their saving and spending:</a:t>
            </a:r>
            <a:endParaRPr kumimoji="0" lang="en-GB" sz="14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p:txBody>
      </p:sp>
      <p:cxnSp>
        <p:nvCxnSpPr>
          <p:cNvPr id="7" name="Straight Connector 6">
            <a:extLst>
              <a:ext uri="{FF2B5EF4-FFF2-40B4-BE49-F238E27FC236}">
                <a16:creationId xmlns:a16="http://schemas.microsoft.com/office/drawing/2014/main" id="{E068DB63-68C0-B91B-9D99-933A4A931334}"/>
              </a:ext>
            </a:extLst>
          </p:cNvPr>
          <p:cNvCxnSpPr/>
          <p:nvPr/>
        </p:nvCxnSpPr>
        <p:spPr>
          <a:xfrm>
            <a:off x="1182330" y="4961430"/>
            <a:ext cx="689241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Isosceles Triangle 7">
            <a:extLst>
              <a:ext uri="{FF2B5EF4-FFF2-40B4-BE49-F238E27FC236}">
                <a16:creationId xmlns:a16="http://schemas.microsoft.com/office/drawing/2014/main" id="{6C19D160-4A21-76CF-B304-60D63E5BD2D6}"/>
              </a:ext>
            </a:extLst>
          </p:cNvPr>
          <p:cNvSpPr/>
          <p:nvPr/>
        </p:nvSpPr>
        <p:spPr>
          <a:xfrm>
            <a:off x="4041648" y="5040088"/>
            <a:ext cx="1060704" cy="9144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ysClr val="windowText" lastClr="000000"/>
              </a:solidFill>
              <a:effectLst/>
              <a:uLnTx/>
              <a:uFillTx/>
              <a:latin typeface="Arial"/>
              <a:ea typeface="+mn-ea"/>
              <a:cs typeface="+mn-cs"/>
              <a:sym typeface="Arial"/>
            </a:endParaRPr>
          </a:p>
        </p:txBody>
      </p:sp>
      <p:sp>
        <p:nvSpPr>
          <p:cNvPr id="10" name="Oval 9">
            <a:extLst>
              <a:ext uri="{FF2B5EF4-FFF2-40B4-BE49-F238E27FC236}">
                <a16:creationId xmlns:a16="http://schemas.microsoft.com/office/drawing/2014/main" id="{E3FB6DEC-2C41-2B9A-54F9-99A3BD2BE979}"/>
              </a:ext>
            </a:extLst>
          </p:cNvPr>
          <p:cNvSpPr/>
          <p:nvPr/>
        </p:nvSpPr>
        <p:spPr>
          <a:xfrm>
            <a:off x="1032388" y="3315844"/>
            <a:ext cx="1698522" cy="156692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ea typeface="+mn-ea"/>
                <a:cs typeface="+mn-cs"/>
                <a:sym typeface="Arial"/>
              </a:rPr>
              <a:t>Spending today</a:t>
            </a:r>
            <a:endParaRPr kumimoji="0" lang="en-GB"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14" name="Oval 13">
            <a:extLst>
              <a:ext uri="{FF2B5EF4-FFF2-40B4-BE49-F238E27FC236}">
                <a16:creationId xmlns:a16="http://schemas.microsoft.com/office/drawing/2014/main" id="{F1A7FB0F-A8C5-3D98-55BB-65C4C542AC31}"/>
              </a:ext>
            </a:extLst>
          </p:cNvPr>
          <p:cNvSpPr/>
          <p:nvPr/>
        </p:nvSpPr>
        <p:spPr>
          <a:xfrm>
            <a:off x="6582698" y="3315844"/>
            <a:ext cx="1698522" cy="156692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ea typeface="+mn-ea"/>
                <a:cs typeface="+mn-cs"/>
                <a:sym typeface="Arial"/>
              </a:rPr>
              <a:t>Spending tomorrow</a:t>
            </a:r>
            <a:endParaRPr kumimoji="0" lang="en-GB"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18938977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3B167A6-79D5-85E4-7D87-AD7F4644DC20}"/>
              </a:ext>
            </a:extLst>
          </p:cNvPr>
          <p:cNvSpPr>
            <a:spLocks noGrp="1"/>
          </p:cNvSpPr>
          <p:nvPr>
            <p:ph type="title"/>
          </p:nvPr>
        </p:nvSpPr>
        <p:spPr/>
        <p:txBody>
          <a:bodyPr/>
          <a:lstStyle/>
          <a:p>
            <a:r>
              <a:rPr lang="en-US" b="0" dirty="0">
                <a:latin typeface="Gotham" panose="02000504050000020004" pitchFamily="2" charset="0"/>
              </a:rPr>
              <a:t>The Euler Equation</a:t>
            </a:r>
            <a:br>
              <a:rPr lang="en-US" b="0" dirty="0">
                <a:latin typeface="Gotham" panose="02000504050000020004" pitchFamily="2" charset="0"/>
              </a:rPr>
            </a:br>
            <a:r>
              <a:rPr lang="en-US" sz="1600" b="0" dirty="0">
                <a:solidFill>
                  <a:schemeClr val="tx1"/>
                </a:solidFill>
                <a:latin typeface="Gotham" panose="02000504050000020004" pitchFamily="2" charset="0"/>
              </a:rPr>
              <a:t>Deriving it by intuition</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4404FCF0-FB8C-BD92-2525-78A943E6EAE7}"/>
              </a:ext>
            </a:extLst>
          </p:cNvPr>
          <p:cNvSpPr>
            <a:spLocks noGrp="1"/>
          </p:cNvSpPr>
          <p:nvPr>
            <p:ph type="body" idx="1"/>
          </p:nvPr>
        </p:nvSpPr>
        <p:spPr/>
        <p:txBody>
          <a:bodyPr/>
          <a:lstStyle/>
          <a:p>
            <a:endParaRPr lang="en-GB"/>
          </a:p>
        </p:txBody>
      </p:sp>
      <p:sp>
        <p:nvSpPr>
          <p:cNvPr id="3" name="TextBox 2">
            <a:extLst>
              <a:ext uri="{FF2B5EF4-FFF2-40B4-BE49-F238E27FC236}">
                <a16:creationId xmlns:a16="http://schemas.microsoft.com/office/drawing/2014/main" id="{7ADDAC21-231C-9E01-87BC-4685471677B9}"/>
              </a:ext>
            </a:extLst>
          </p:cNvPr>
          <p:cNvSpPr txBox="1"/>
          <p:nvPr/>
        </p:nvSpPr>
        <p:spPr>
          <a:xfrm>
            <a:off x="457199" y="1360712"/>
            <a:ext cx="820502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If the benefits are not equal, then they can do better by adjusting their spending – either by saving more or less…</a:t>
            </a:r>
            <a:endParaRPr kumimoji="0" lang="en-GB" sz="14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p:txBody>
      </p:sp>
      <p:cxnSp>
        <p:nvCxnSpPr>
          <p:cNvPr id="7" name="Straight Connector 6">
            <a:extLst>
              <a:ext uri="{FF2B5EF4-FFF2-40B4-BE49-F238E27FC236}">
                <a16:creationId xmlns:a16="http://schemas.microsoft.com/office/drawing/2014/main" id="{E068DB63-68C0-B91B-9D99-933A4A931334}"/>
              </a:ext>
            </a:extLst>
          </p:cNvPr>
          <p:cNvCxnSpPr>
            <a:cxnSpLocks/>
          </p:cNvCxnSpPr>
          <p:nvPr/>
        </p:nvCxnSpPr>
        <p:spPr>
          <a:xfrm flipV="1">
            <a:off x="1163280" y="4257368"/>
            <a:ext cx="6948332" cy="13568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Isosceles Triangle 7">
            <a:extLst>
              <a:ext uri="{FF2B5EF4-FFF2-40B4-BE49-F238E27FC236}">
                <a16:creationId xmlns:a16="http://schemas.microsoft.com/office/drawing/2014/main" id="{6C19D160-4A21-76CF-B304-60D63E5BD2D6}"/>
              </a:ext>
            </a:extLst>
          </p:cNvPr>
          <p:cNvSpPr/>
          <p:nvPr/>
        </p:nvSpPr>
        <p:spPr>
          <a:xfrm>
            <a:off x="4041648" y="5040088"/>
            <a:ext cx="1060704" cy="9144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ysClr val="windowText" lastClr="000000"/>
              </a:solidFill>
              <a:effectLst/>
              <a:uLnTx/>
              <a:uFillTx/>
              <a:latin typeface="Arial"/>
              <a:ea typeface="+mn-ea"/>
              <a:cs typeface="+mn-cs"/>
              <a:sym typeface="Arial"/>
            </a:endParaRPr>
          </a:p>
        </p:txBody>
      </p:sp>
      <p:sp>
        <p:nvSpPr>
          <p:cNvPr id="10" name="Oval 9">
            <a:extLst>
              <a:ext uri="{FF2B5EF4-FFF2-40B4-BE49-F238E27FC236}">
                <a16:creationId xmlns:a16="http://schemas.microsoft.com/office/drawing/2014/main" id="{E3FB6DEC-2C41-2B9A-54F9-99A3BD2BE979}"/>
              </a:ext>
            </a:extLst>
          </p:cNvPr>
          <p:cNvSpPr/>
          <p:nvPr/>
        </p:nvSpPr>
        <p:spPr>
          <a:xfrm>
            <a:off x="766917" y="3748463"/>
            <a:ext cx="1698522" cy="1566926"/>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ea typeface="+mn-ea"/>
                <a:cs typeface="+mn-cs"/>
                <a:sym typeface="Arial"/>
              </a:rPr>
              <a:t>Spending today</a:t>
            </a:r>
            <a:endParaRPr kumimoji="0" lang="en-GB"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14" name="Oval 13">
            <a:extLst>
              <a:ext uri="{FF2B5EF4-FFF2-40B4-BE49-F238E27FC236}">
                <a16:creationId xmlns:a16="http://schemas.microsoft.com/office/drawing/2014/main" id="{F1A7FB0F-A8C5-3D98-55BB-65C4C542AC31}"/>
              </a:ext>
            </a:extLst>
          </p:cNvPr>
          <p:cNvSpPr/>
          <p:nvPr/>
        </p:nvSpPr>
        <p:spPr>
          <a:xfrm>
            <a:off x="6618954" y="3033911"/>
            <a:ext cx="1361766" cy="1223457"/>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ea typeface="+mn-ea"/>
                <a:cs typeface="+mn-cs"/>
                <a:sym typeface="Arial"/>
              </a:rPr>
              <a:t>Spending tomorrow</a:t>
            </a:r>
            <a:endParaRPr kumimoji="0" lang="en-GB"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383407149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3B167A6-79D5-85E4-7D87-AD7F4644DC20}"/>
              </a:ext>
            </a:extLst>
          </p:cNvPr>
          <p:cNvSpPr>
            <a:spLocks noGrp="1"/>
          </p:cNvSpPr>
          <p:nvPr>
            <p:ph type="title"/>
          </p:nvPr>
        </p:nvSpPr>
        <p:spPr/>
        <p:txBody>
          <a:bodyPr/>
          <a:lstStyle/>
          <a:p>
            <a:r>
              <a:rPr lang="en-US" b="0" dirty="0">
                <a:latin typeface="Gotham" panose="02000504050000020004" pitchFamily="2" charset="0"/>
              </a:rPr>
              <a:t>The Euler Equation</a:t>
            </a:r>
            <a:br>
              <a:rPr lang="en-US" b="0" dirty="0">
                <a:latin typeface="Gotham" panose="02000504050000020004" pitchFamily="2" charset="0"/>
              </a:rPr>
            </a:br>
            <a:r>
              <a:rPr lang="en-US" sz="1600" b="0" dirty="0">
                <a:solidFill>
                  <a:schemeClr val="tx1"/>
                </a:solidFill>
                <a:latin typeface="Gotham" panose="02000504050000020004" pitchFamily="2" charset="0"/>
              </a:rPr>
              <a:t>What is the benefit of consuming today?</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78C910C0-4E8E-FE0B-7F7E-B4B6597ECC60}"/>
              </a:ext>
            </a:extLst>
          </p:cNvPr>
          <p:cNvSpPr>
            <a:spLocks noGrp="1"/>
          </p:cNvSpPr>
          <p:nvPr>
            <p:ph type="body" idx="1"/>
          </p:nvPr>
        </p:nvSpPr>
        <p:spPr/>
        <p:txBody>
          <a:bodyPr/>
          <a:lstStyle/>
          <a:p>
            <a:endParaRPr lang="en-GB"/>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ADDAC21-231C-9E01-87BC-4685471677B9}"/>
                  </a:ext>
                </a:extLst>
              </p:cNvPr>
              <p:cNvSpPr txBox="1"/>
              <p:nvPr/>
            </p:nvSpPr>
            <p:spPr>
              <a:xfrm>
                <a:off x="457199" y="1360712"/>
                <a:ext cx="8205020" cy="484517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If the benefits are not equal, then they can do better by adjusting their spending – either by saving more or less…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The consumer is thinking about a small extra amount of consumption. This gives them some extra utility. The small amount of well-being is their marginal utility which they get </a:t>
                </a:r>
                <a:r>
                  <a:rPr kumimoji="0" lang="en-US" sz="1800" b="0" i="0" u="sng" strike="noStrike" kern="0" cap="none" spc="0" normalizeH="0" baseline="0" noProof="0" dirty="0">
                    <a:ln>
                      <a:noFill/>
                    </a:ln>
                    <a:solidFill>
                      <a:srgbClr val="000000"/>
                    </a:solidFill>
                    <a:effectLst/>
                    <a:uLnTx/>
                    <a:uFillTx/>
                    <a:latin typeface="Helvetica Neue Light" panose="02000403000000020004"/>
                    <a:cs typeface="Arial"/>
                    <a:sym typeface="Arial"/>
                  </a:rPr>
                  <a:t>today</a:t>
                </a: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 Call this </a:t>
                </a:r>
                <a14:m>
                  <m:oMath xmlns:m="http://schemas.openxmlformats.org/officeDocument/2006/math">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𝑀𝑈</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𝑡𝑜𝑑𝑎𝑦</m:t>
                        </m:r>
                      </m:sub>
                    </m:sSub>
                  </m:oMath>
                </a14:m>
                <a:endParaRPr kumimoji="0" lang="en-GB"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What happens if they forgo this, saving the money until </a:t>
                </a:r>
                <a:r>
                  <a:rPr kumimoji="0" lang="en-GB" sz="1800" b="0" i="0" u="sng" strike="noStrike" kern="0" cap="none" spc="0" normalizeH="0" baseline="0" noProof="0" dirty="0">
                    <a:ln>
                      <a:noFill/>
                    </a:ln>
                    <a:solidFill>
                      <a:srgbClr val="000000"/>
                    </a:solidFill>
                    <a:effectLst/>
                    <a:uLnTx/>
                    <a:uFillTx/>
                    <a:latin typeface="Helvetica Neue Light" panose="02000403000000020004"/>
                    <a:cs typeface="Arial"/>
                    <a:sym typeface="Arial"/>
                  </a:rPr>
                  <a:t>tomorrow</a:t>
                </a:r>
                <a:r>
                  <a:rPr kumimoji="0" lang="en-GB"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GB"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Interest payment. They save by buying a bond, or putting the money in a bank. They get a payment (</a:t>
                </a:r>
                <a14:m>
                  <m:oMath xmlns:m="http://schemas.openxmlformats.org/officeDocument/2006/math">
                    <m: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sym typeface="Arial"/>
                      </a:rPr>
                      <m:t>𝑟</m:t>
                    </m:r>
                  </m:oMath>
                </a14:m>
                <a:r>
                  <a:rPr kumimoji="0" lang="en-GB"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 for this. So, the money they spend tomorrow is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Arial"/>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Arial"/>
                      </a:rPr>
                      <m:t>𝑟</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Arial"/>
                      </a:rPr>
                      <m:t>)</m:t>
                    </m:r>
                  </m:oMath>
                </a14:m>
                <a:r>
                  <a:rPr kumimoji="0" lang="en-GB"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GB"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GB"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Discounting. They care less about tomorrow than today, due to impatience. This is measured by a discount factor, </a:t>
                </a:r>
                <a14:m>
                  <m:oMath xmlns:m="http://schemas.openxmlformats.org/officeDocument/2006/math">
                    <m:r>
                      <a:rPr kumimoji="0" lang="en-GB"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Arial"/>
                      </a:rPr>
                      <m:t>𝛽</m:t>
                    </m:r>
                  </m:oMath>
                </a14:m>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Consumption tomorrow. They get the marginal boost to their well being from consuming tomorrow: </a:t>
                </a:r>
                <a14:m>
                  <m:oMath xmlns:m="http://schemas.openxmlformats.org/officeDocument/2006/math">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𝑀𝑈</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𝑡𝑜𝑑𝑎𝑦</m:t>
                        </m:r>
                      </m:sub>
                    </m:sSub>
                  </m:oMath>
                </a14:m>
                <a:endPar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p:txBody>
          </p:sp>
        </mc:Choice>
        <mc:Fallback xmlns="">
          <p:sp>
            <p:nvSpPr>
              <p:cNvPr id="3" name="TextBox 2">
                <a:extLst>
                  <a:ext uri="{FF2B5EF4-FFF2-40B4-BE49-F238E27FC236}">
                    <a16:creationId xmlns:a16="http://schemas.microsoft.com/office/drawing/2014/main" id="{7ADDAC21-231C-9E01-87BC-4685471677B9}"/>
                  </a:ext>
                </a:extLst>
              </p:cNvPr>
              <p:cNvSpPr txBox="1">
                <a:spLocks noRot="1" noChangeAspect="1" noMove="1" noResize="1" noEditPoints="1" noAdjustHandles="1" noChangeArrowheads="1" noChangeShapeType="1" noTextEdit="1"/>
              </p:cNvSpPr>
              <p:nvPr/>
            </p:nvSpPr>
            <p:spPr>
              <a:xfrm>
                <a:off x="457199" y="1360712"/>
                <a:ext cx="8205020" cy="4845173"/>
              </a:xfrm>
              <a:prstGeom prst="rect">
                <a:avLst/>
              </a:prstGeom>
              <a:blipFill>
                <a:blip r:embed="rId2"/>
                <a:stretch>
                  <a:fillRect l="-594" t="-503" r="-446" b="-503"/>
                </a:stretch>
              </a:blipFill>
            </p:spPr>
            <p:txBody>
              <a:bodyPr/>
              <a:lstStyle/>
              <a:p>
                <a:r>
                  <a:rPr lang="en-GB">
                    <a:noFill/>
                  </a:rPr>
                  <a:t> </a:t>
                </a:r>
              </a:p>
            </p:txBody>
          </p:sp>
        </mc:Fallback>
      </mc:AlternateContent>
    </p:spTree>
    <p:extLst>
      <p:ext uri="{BB962C8B-B14F-4D97-AF65-F5344CB8AC3E}">
        <p14:creationId xmlns:p14="http://schemas.microsoft.com/office/powerpoint/2010/main" val="162332135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3B167A6-79D5-85E4-7D87-AD7F4644DC20}"/>
              </a:ext>
            </a:extLst>
          </p:cNvPr>
          <p:cNvSpPr>
            <a:spLocks noGrp="1"/>
          </p:cNvSpPr>
          <p:nvPr>
            <p:ph type="title"/>
          </p:nvPr>
        </p:nvSpPr>
        <p:spPr/>
        <p:txBody>
          <a:bodyPr/>
          <a:lstStyle/>
          <a:p>
            <a:r>
              <a:rPr lang="en-US" b="0" dirty="0">
                <a:latin typeface="Gotham" panose="02000504050000020004" pitchFamily="2" charset="0"/>
              </a:rPr>
              <a:t>The Euler Equation</a:t>
            </a:r>
            <a:br>
              <a:rPr lang="en-US" b="0" dirty="0">
                <a:latin typeface="Gotham" panose="02000504050000020004" pitchFamily="2" charset="0"/>
              </a:rPr>
            </a:br>
            <a:r>
              <a:rPr lang="en-US" sz="1600" b="0" dirty="0">
                <a:solidFill>
                  <a:schemeClr val="tx1"/>
                </a:solidFill>
                <a:latin typeface="Gotham" panose="02000504050000020004" pitchFamily="2" charset="0"/>
              </a:rPr>
              <a:t>What is the benefit of consuming today?</a:t>
            </a:r>
            <a:endParaRPr lang="en-US" b="0" dirty="0">
              <a:solidFill>
                <a:schemeClr val="tx1"/>
              </a:solidFill>
              <a:latin typeface="Gotham" panose="02000504050000020004" pitchFamily="2" charset="0"/>
            </a:endParaRPr>
          </a:p>
        </p:txBody>
      </p:sp>
      <p:sp>
        <p:nvSpPr>
          <p:cNvPr id="5" name="Text Placeholder 4">
            <a:extLst>
              <a:ext uri="{FF2B5EF4-FFF2-40B4-BE49-F238E27FC236}">
                <a16:creationId xmlns:a16="http://schemas.microsoft.com/office/drawing/2014/main" id="{164BF425-844E-9147-AC43-4E0D16E9ADA4}"/>
              </a:ext>
            </a:extLst>
          </p:cNvPr>
          <p:cNvSpPr>
            <a:spLocks noGrp="1"/>
          </p:cNvSpPr>
          <p:nvPr>
            <p:ph type="body" idx="1"/>
          </p:nvPr>
        </p:nvSpPr>
        <p:spPr/>
        <p:txBody>
          <a:bodyPr/>
          <a:lstStyle/>
          <a:p>
            <a:endParaRPr lang="en-GB"/>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ADDAC21-231C-9E01-87BC-4685471677B9}"/>
                  </a:ext>
                </a:extLst>
              </p:cNvPr>
              <p:cNvSpPr txBox="1"/>
              <p:nvPr/>
            </p:nvSpPr>
            <p:spPr>
              <a:xfrm>
                <a:off x="457199" y="1404981"/>
                <a:ext cx="8205020" cy="386913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Putting the parts together we get: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𝑀𝑈</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𝑡𝑜𝑑𝑎𝑦</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r>
                        <a:rPr kumimoji="0" lang="en-GB" sz="1800" b="0" i="1" u="none" strike="noStrike" kern="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sym typeface="Arial"/>
                        </a:rPr>
                        <m:t>𝛽</m:t>
                      </m:r>
                      <m:r>
                        <m:rPr>
                          <m:nor/>
                        </m:rPr>
                        <a:rPr kumimoji="0" lang="en-GB"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m:t>(1+</m:t>
                      </m:r>
                      <m:r>
                        <m:rPr>
                          <m:nor/>
                        </m:rPr>
                        <a:rPr kumimoji="0" lang="en-GB"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m:t>r</m:t>
                      </m:r>
                      <m:r>
                        <m:rPr>
                          <m:nor/>
                        </m:rPr>
                        <a:rPr kumimoji="0" lang="en-GB"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Arial"/>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Arial"/>
                            </a:rPr>
                            <m:t>𝑀𝑈</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Arial"/>
                            </a:rPr>
                            <m:t>𝑡𝑜</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𝑚𝑜𝑟𝑟𝑜𝑤</m:t>
                          </m:r>
                        </m:sub>
                      </m:sSub>
                    </m:oMath>
                  </m:oMathPara>
                </a14:m>
                <a:endPar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𝑀𝑈</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𝑡</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r>
                        <a:rPr kumimoji="0" lang="en-GB" sz="1800" b="0" i="1" u="none" strike="noStrike" kern="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sym typeface="Arial"/>
                        </a:rPr>
                        <m:t>𝛽</m:t>
                      </m:r>
                      <m:r>
                        <m:rPr>
                          <m:nor/>
                        </m:rPr>
                        <a:rPr kumimoji="0" lang="en-GB"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m:t>(1+</m:t>
                      </m:r>
                      <m:r>
                        <m:rPr>
                          <m:nor/>
                        </m:rPr>
                        <a:rPr kumimoji="0" lang="en-GB"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m:t>r</m:t>
                      </m:r>
                      <m:r>
                        <m:rPr>
                          <m:nor/>
                        </m:rPr>
                        <a:rPr kumimoji="0" lang="en-GB"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Arial"/>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Arial"/>
                            </a:rPr>
                            <m:t>𝑀𝑈</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Arial"/>
                            </a:rPr>
                            <m:t>𝑡</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+1</m:t>
                          </m:r>
                        </m:sub>
                      </m:sSub>
                    </m:oMath>
                  </m:oMathPara>
                </a14:m>
                <a:endParaRPr kumimoji="0" lang="en-GB"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This is typically written as: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sSup>
                        <m:sSupPr>
                          <m:ctrlPr>
                            <a:rPr kumimoji="0" lang="en-US" sz="28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sSupPr>
                        <m:e>
                          <m:r>
                            <a:rPr kumimoji="0" lang="en-US" sz="28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𝑢</m:t>
                          </m:r>
                        </m:e>
                        <m:sup>
                          <m:r>
                            <a:rPr kumimoji="0" lang="en-US" sz="2800" b="0"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sup>
                      </m:sSup>
                      <m:sSub>
                        <m:sSubPr>
                          <m:ctrlPr>
                            <a:rPr kumimoji="0" lang="en-US" sz="28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sSubPr>
                        <m:e>
                          <m:r>
                            <a:rPr kumimoji="0" lang="en-US" sz="2800" b="0"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r>
                            <a:rPr kumimoji="0" lang="en-US" sz="28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𝑐</m:t>
                          </m:r>
                        </m:e>
                        <m:sub>
                          <m:r>
                            <a:rPr kumimoji="0" lang="en-US" sz="28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𝑡</m:t>
                          </m:r>
                        </m:sub>
                      </m:sSub>
                      <m:r>
                        <a:rPr kumimoji="0" lang="en-US" sz="2800" b="0"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r>
                        <a:rPr kumimoji="0" lang="en-GB" sz="2800" b="0" i="1" u="none" strike="noStrike" kern="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sym typeface="Arial"/>
                        </a:rPr>
                        <m:t>𝛽</m:t>
                      </m:r>
                      <m:r>
                        <m:rPr>
                          <m:nor/>
                        </m:rPr>
                        <a:rPr kumimoji="0" lang="en-GB" sz="2800" b="0" i="0" u="none" strike="noStrike" kern="0" cap="none" spc="0" normalizeH="0" baseline="0" noProof="0" dirty="0">
                          <a:ln>
                            <a:noFill/>
                          </a:ln>
                          <a:solidFill>
                            <a:srgbClr val="000000"/>
                          </a:solidFill>
                          <a:effectLst/>
                          <a:uLnTx/>
                          <a:uFillTx/>
                          <a:latin typeface="Helvetica Neue Light" panose="02000403000000020004"/>
                          <a:cs typeface="Arial"/>
                          <a:sym typeface="Arial"/>
                        </a:rPr>
                        <m:t>(1+</m:t>
                      </m:r>
                      <m:r>
                        <m:rPr>
                          <m:nor/>
                        </m:rPr>
                        <a:rPr kumimoji="0" lang="en-GB" sz="2800" b="0" i="0" u="none" strike="noStrike" kern="0" cap="none" spc="0" normalizeH="0" baseline="0" noProof="0" dirty="0">
                          <a:ln>
                            <a:noFill/>
                          </a:ln>
                          <a:solidFill>
                            <a:srgbClr val="000000"/>
                          </a:solidFill>
                          <a:effectLst/>
                          <a:uLnTx/>
                          <a:uFillTx/>
                          <a:latin typeface="Helvetica Neue Light" panose="02000403000000020004"/>
                          <a:cs typeface="Arial"/>
                          <a:sym typeface="Arial"/>
                        </a:rPr>
                        <m:t>r</m:t>
                      </m:r>
                      <m:r>
                        <m:rPr>
                          <m:nor/>
                        </m:rPr>
                        <a:rPr kumimoji="0" lang="en-GB" sz="2800" b="0" i="0" u="none" strike="noStrike" kern="0" cap="none" spc="0" normalizeH="0" baseline="0" noProof="0" dirty="0">
                          <a:ln>
                            <a:noFill/>
                          </a:ln>
                          <a:solidFill>
                            <a:srgbClr val="000000"/>
                          </a:solidFill>
                          <a:effectLst/>
                          <a:uLnTx/>
                          <a:uFillTx/>
                          <a:latin typeface="Helvetica Neue Light" panose="02000403000000020004"/>
                          <a:cs typeface="Arial"/>
                          <a:sym typeface="Arial"/>
                        </a:rPr>
                        <m:t>)</m:t>
                      </m:r>
                      <m:sSup>
                        <m:sSupPr>
                          <m:ctrlPr>
                            <a:rPr kumimoji="0" lang="en-US" sz="2800" b="0" i="1" u="none" strike="noStrike" kern="0" cap="none" spc="0" normalizeH="0" baseline="0" noProof="0">
                              <a:ln>
                                <a:noFill/>
                              </a:ln>
                              <a:solidFill>
                                <a:srgbClr val="000000"/>
                              </a:solidFill>
                              <a:effectLst/>
                              <a:uLnTx/>
                              <a:uFillTx/>
                              <a:latin typeface="Cambria Math" panose="02040503050406030204" pitchFamily="18" charset="0"/>
                              <a:sym typeface="Arial"/>
                            </a:rPr>
                          </m:ctrlPr>
                        </m:sSupPr>
                        <m:e>
                          <m:r>
                            <a:rPr kumimoji="0" lang="en-US" sz="28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𝐸</m:t>
                          </m:r>
                          <m:r>
                            <a:rPr kumimoji="0" lang="en-US" sz="2800" b="0"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r>
                            <a:rPr kumimoji="0" lang="en-US" sz="2800" b="0" i="1" u="none" strike="noStrike" kern="0" cap="none" spc="0" normalizeH="0" baseline="0" noProof="0">
                              <a:ln>
                                <a:noFill/>
                              </a:ln>
                              <a:solidFill>
                                <a:srgbClr val="000000"/>
                              </a:solidFill>
                              <a:effectLst/>
                              <a:uLnTx/>
                              <a:uFillTx/>
                              <a:latin typeface="Cambria Math" panose="02040503050406030204" pitchFamily="18" charset="0"/>
                              <a:sym typeface="Arial"/>
                            </a:rPr>
                            <m:t>𝑢</m:t>
                          </m:r>
                        </m:e>
                        <m:sup>
                          <m:r>
                            <a:rPr kumimoji="0" lang="en-US" sz="2800" b="0" i="1" u="none" strike="noStrike" kern="0" cap="none" spc="0" normalizeH="0" baseline="0" noProof="0">
                              <a:ln>
                                <a:noFill/>
                              </a:ln>
                              <a:solidFill>
                                <a:srgbClr val="000000"/>
                              </a:solidFill>
                              <a:effectLst/>
                              <a:uLnTx/>
                              <a:uFillTx/>
                              <a:latin typeface="Cambria Math" panose="02040503050406030204" pitchFamily="18" charset="0"/>
                              <a:sym typeface="Arial"/>
                            </a:rPr>
                            <m:t>′</m:t>
                          </m:r>
                        </m:sup>
                      </m:sSup>
                      <m:sSub>
                        <m:sSubPr>
                          <m:ctrlPr>
                            <a:rPr kumimoji="0" lang="en-US" sz="2800" b="0" i="1" u="none" strike="noStrike" kern="0" cap="none" spc="0" normalizeH="0" baseline="0" noProof="0">
                              <a:ln>
                                <a:noFill/>
                              </a:ln>
                              <a:solidFill>
                                <a:srgbClr val="000000"/>
                              </a:solidFill>
                              <a:effectLst/>
                              <a:uLnTx/>
                              <a:uFillTx/>
                              <a:latin typeface="Cambria Math" panose="02040503050406030204" pitchFamily="18" charset="0"/>
                              <a:sym typeface="Arial"/>
                            </a:rPr>
                          </m:ctrlPr>
                        </m:sSubPr>
                        <m:e>
                          <m:r>
                            <a:rPr kumimoji="0" lang="en-US" sz="2800" b="0" i="1" u="none" strike="noStrike" kern="0" cap="none" spc="0" normalizeH="0" baseline="0" noProof="0">
                              <a:ln>
                                <a:noFill/>
                              </a:ln>
                              <a:solidFill>
                                <a:srgbClr val="000000"/>
                              </a:solidFill>
                              <a:effectLst/>
                              <a:uLnTx/>
                              <a:uFillTx/>
                              <a:latin typeface="Cambria Math" panose="02040503050406030204" pitchFamily="18" charset="0"/>
                              <a:sym typeface="Arial"/>
                            </a:rPr>
                            <m:t>(</m:t>
                          </m:r>
                          <m:r>
                            <a:rPr kumimoji="0" lang="en-US" sz="2800" b="0" i="1" u="none" strike="noStrike" kern="0" cap="none" spc="0" normalizeH="0" baseline="0" noProof="0">
                              <a:ln>
                                <a:noFill/>
                              </a:ln>
                              <a:solidFill>
                                <a:srgbClr val="000000"/>
                              </a:solidFill>
                              <a:effectLst/>
                              <a:uLnTx/>
                              <a:uFillTx/>
                              <a:latin typeface="Cambria Math" panose="02040503050406030204" pitchFamily="18" charset="0"/>
                              <a:sym typeface="Arial"/>
                            </a:rPr>
                            <m:t>𝑐</m:t>
                          </m:r>
                        </m:e>
                        <m:sub>
                          <m:r>
                            <a:rPr kumimoji="0" lang="en-US" sz="2800" b="0" i="1" u="none" strike="noStrike" kern="0" cap="none" spc="0" normalizeH="0" baseline="0" noProof="0">
                              <a:ln>
                                <a:noFill/>
                              </a:ln>
                              <a:solidFill>
                                <a:srgbClr val="000000"/>
                              </a:solidFill>
                              <a:effectLst/>
                              <a:uLnTx/>
                              <a:uFillTx/>
                              <a:latin typeface="Cambria Math" panose="02040503050406030204" pitchFamily="18" charset="0"/>
                              <a:sym typeface="Arial"/>
                            </a:rPr>
                            <m:t>𝑡</m:t>
                          </m:r>
                          <m:r>
                            <a:rPr kumimoji="0" lang="en-US" sz="2800" b="0" i="1" u="none" strike="noStrike" kern="0" cap="none" spc="0" normalizeH="0" baseline="0" noProof="0" smtClean="0">
                              <a:ln>
                                <a:noFill/>
                              </a:ln>
                              <a:solidFill>
                                <a:srgbClr val="000000"/>
                              </a:solidFill>
                              <a:effectLst/>
                              <a:uLnTx/>
                              <a:uFillTx/>
                              <a:latin typeface="Cambria Math" panose="02040503050406030204" pitchFamily="18" charset="0"/>
                              <a:sym typeface="Arial"/>
                            </a:rPr>
                            <m:t>+1</m:t>
                          </m:r>
                        </m:sub>
                      </m:sSub>
                      <m:r>
                        <a:rPr kumimoji="0" lang="en-US" sz="2800" b="0" i="1" u="none" strike="noStrike" kern="0" cap="none" spc="0" normalizeH="0" baseline="0" noProof="0">
                          <a:ln>
                            <a:noFill/>
                          </a:ln>
                          <a:solidFill>
                            <a:srgbClr val="000000"/>
                          </a:solidFill>
                          <a:effectLst/>
                          <a:uLnTx/>
                          <a:uFillTx/>
                          <a:latin typeface="Cambria Math" panose="02040503050406030204" pitchFamily="18" charset="0"/>
                          <a:sym typeface="Arial"/>
                        </a:rPr>
                        <m:t>)</m:t>
                      </m:r>
                      <m:r>
                        <a:rPr kumimoji="0" lang="en-US" sz="2800" b="0"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oMath>
                  </m:oMathPara>
                </a14:m>
                <a:endParaRPr kumimoji="0" lang="en-GB" sz="2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p:txBody>
          </p:sp>
        </mc:Choice>
        <mc:Fallback xmlns="">
          <p:sp>
            <p:nvSpPr>
              <p:cNvPr id="3" name="TextBox 2">
                <a:extLst>
                  <a:ext uri="{FF2B5EF4-FFF2-40B4-BE49-F238E27FC236}">
                    <a16:creationId xmlns:a16="http://schemas.microsoft.com/office/drawing/2014/main" id="{7ADDAC21-231C-9E01-87BC-4685471677B9}"/>
                  </a:ext>
                </a:extLst>
              </p:cNvPr>
              <p:cNvSpPr txBox="1">
                <a:spLocks noRot="1" noChangeAspect="1" noMove="1" noResize="1" noEditPoints="1" noAdjustHandles="1" noChangeArrowheads="1" noChangeShapeType="1" noTextEdit="1"/>
              </p:cNvSpPr>
              <p:nvPr/>
            </p:nvSpPr>
            <p:spPr>
              <a:xfrm>
                <a:off x="457199" y="1404981"/>
                <a:ext cx="8205020" cy="3869136"/>
              </a:xfrm>
              <a:prstGeom prst="rect">
                <a:avLst/>
              </a:prstGeom>
              <a:blipFill>
                <a:blip r:embed="rId2"/>
                <a:stretch>
                  <a:fillRect l="-594" t="-630"/>
                </a:stretch>
              </a:blipFill>
            </p:spPr>
            <p:txBody>
              <a:bodyPr/>
              <a:lstStyle/>
              <a:p>
                <a:r>
                  <a:rPr lang="en-GB">
                    <a:noFill/>
                  </a:rPr>
                  <a:t> </a:t>
                </a:r>
              </a:p>
            </p:txBody>
          </p:sp>
        </mc:Fallback>
      </mc:AlternateContent>
      <p:sp>
        <p:nvSpPr>
          <p:cNvPr id="2" name="Left Brace 1">
            <a:extLst>
              <a:ext uri="{FF2B5EF4-FFF2-40B4-BE49-F238E27FC236}">
                <a16:creationId xmlns:a16="http://schemas.microsoft.com/office/drawing/2014/main" id="{A606945C-B61C-673F-47B7-C07DF90AE343}"/>
              </a:ext>
            </a:extLst>
          </p:cNvPr>
          <p:cNvSpPr/>
          <p:nvPr/>
        </p:nvSpPr>
        <p:spPr>
          <a:xfrm rot="16200000">
            <a:off x="2860141" y="3979679"/>
            <a:ext cx="271640" cy="898806"/>
          </a:xfrm>
          <a:prstGeom prst="lef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B0F0"/>
              </a:solidFill>
              <a:effectLst/>
              <a:uLnTx/>
              <a:uFillTx/>
              <a:latin typeface="Arial"/>
              <a:ea typeface="+mn-ea"/>
              <a:cs typeface="+mn-cs"/>
              <a:sym typeface="Arial"/>
            </a:endParaRPr>
          </a:p>
        </p:txBody>
      </p:sp>
      <p:sp>
        <p:nvSpPr>
          <p:cNvPr id="4" name="Left Brace 3">
            <a:extLst>
              <a:ext uri="{FF2B5EF4-FFF2-40B4-BE49-F238E27FC236}">
                <a16:creationId xmlns:a16="http://schemas.microsoft.com/office/drawing/2014/main" id="{8E0F1F79-E249-27B7-5D9B-6C10AF3F13BA}"/>
              </a:ext>
            </a:extLst>
          </p:cNvPr>
          <p:cNvSpPr/>
          <p:nvPr/>
        </p:nvSpPr>
        <p:spPr>
          <a:xfrm rot="16200000">
            <a:off x="5785715" y="4008752"/>
            <a:ext cx="402587" cy="970033"/>
          </a:xfrm>
          <a:prstGeom prst="lef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7" name="TextBox 6">
            <a:extLst>
              <a:ext uri="{FF2B5EF4-FFF2-40B4-BE49-F238E27FC236}">
                <a16:creationId xmlns:a16="http://schemas.microsoft.com/office/drawing/2014/main" id="{C1E11E25-732F-2FC2-C68A-437D526AF8B2}"/>
              </a:ext>
            </a:extLst>
          </p:cNvPr>
          <p:cNvSpPr txBox="1"/>
          <p:nvPr/>
        </p:nvSpPr>
        <p:spPr>
          <a:xfrm>
            <a:off x="2253692" y="4620717"/>
            <a:ext cx="1484537"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Marginal value of spending</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today</a:t>
            </a:r>
          </a:p>
        </p:txBody>
      </p:sp>
      <p:sp>
        <p:nvSpPr>
          <p:cNvPr id="8" name="TextBox 7">
            <a:extLst>
              <a:ext uri="{FF2B5EF4-FFF2-40B4-BE49-F238E27FC236}">
                <a16:creationId xmlns:a16="http://schemas.microsoft.com/office/drawing/2014/main" id="{E4E156C6-0AC1-C13F-E0D4-5DE15E7A667F}"/>
              </a:ext>
            </a:extLst>
          </p:cNvPr>
          <p:cNvSpPr txBox="1"/>
          <p:nvPr/>
        </p:nvSpPr>
        <p:spPr>
          <a:xfrm>
            <a:off x="5410316" y="4789163"/>
            <a:ext cx="224921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Marginal value of spending tomorrow</a:t>
            </a:r>
          </a:p>
        </p:txBody>
      </p:sp>
      <p:sp>
        <p:nvSpPr>
          <p:cNvPr id="10" name="TextBox 9">
            <a:extLst>
              <a:ext uri="{FF2B5EF4-FFF2-40B4-BE49-F238E27FC236}">
                <a16:creationId xmlns:a16="http://schemas.microsoft.com/office/drawing/2014/main" id="{07F86690-9C99-1E28-66CB-C2DBFA72F0D9}"/>
              </a:ext>
            </a:extLst>
          </p:cNvPr>
          <p:cNvSpPr txBox="1"/>
          <p:nvPr/>
        </p:nvSpPr>
        <p:spPr>
          <a:xfrm>
            <a:off x="3445364" y="5520755"/>
            <a:ext cx="1236191" cy="116955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Impatience: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Prefer consuming today over tomorrow</a:t>
            </a:r>
          </a:p>
        </p:txBody>
      </p:sp>
      <p:sp>
        <p:nvSpPr>
          <p:cNvPr id="11" name="TextBox 10">
            <a:extLst>
              <a:ext uri="{FF2B5EF4-FFF2-40B4-BE49-F238E27FC236}">
                <a16:creationId xmlns:a16="http://schemas.microsoft.com/office/drawing/2014/main" id="{696E3A9F-87B8-41A5-C08A-A77B51B83AD3}"/>
              </a:ext>
            </a:extLst>
          </p:cNvPr>
          <p:cNvSpPr txBox="1"/>
          <p:nvPr/>
        </p:nvSpPr>
        <p:spPr>
          <a:xfrm>
            <a:off x="4700137" y="5836575"/>
            <a:ext cx="123619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Earn interest on savings</a:t>
            </a:r>
          </a:p>
        </p:txBody>
      </p:sp>
      <p:cxnSp>
        <p:nvCxnSpPr>
          <p:cNvPr id="14" name="Straight Arrow Connector 13">
            <a:extLst>
              <a:ext uri="{FF2B5EF4-FFF2-40B4-BE49-F238E27FC236}">
                <a16:creationId xmlns:a16="http://schemas.microsoft.com/office/drawing/2014/main" id="{557ABE10-A611-614B-817E-51746A12D18D}"/>
              </a:ext>
            </a:extLst>
          </p:cNvPr>
          <p:cNvCxnSpPr/>
          <p:nvPr/>
        </p:nvCxnSpPr>
        <p:spPr>
          <a:xfrm flipV="1">
            <a:off x="3991897" y="4292474"/>
            <a:ext cx="0" cy="1066907"/>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544220F-1ECA-C01C-CCD4-0D1E22590BAB}"/>
              </a:ext>
            </a:extLst>
          </p:cNvPr>
          <p:cNvCxnSpPr>
            <a:cxnSpLocks/>
          </p:cNvCxnSpPr>
          <p:nvPr/>
        </p:nvCxnSpPr>
        <p:spPr>
          <a:xfrm flipH="1" flipV="1">
            <a:off x="4572000" y="4292474"/>
            <a:ext cx="746232" cy="1361074"/>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8" name="Left Brace 17">
            <a:extLst>
              <a:ext uri="{FF2B5EF4-FFF2-40B4-BE49-F238E27FC236}">
                <a16:creationId xmlns:a16="http://schemas.microsoft.com/office/drawing/2014/main" id="{F937B5D4-10C0-1872-C9BB-003DA82C5FE0}"/>
              </a:ext>
            </a:extLst>
          </p:cNvPr>
          <p:cNvSpPr/>
          <p:nvPr/>
        </p:nvSpPr>
        <p:spPr>
          <a:xfrm rot="16200000">
            <a:off x="2860141" y="3978891"/>
            <a:ext cx="271640" cy="898806"/>
          </a:xfrm>
          <a:prstGeom prst="leftBrace">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B0F0"/>
              </a:solidFill>
              <a:effectLst/>
              <a:uLnTx/>
              <a:uFillTx/>
              <a:latin typeface="Arial"/>
              <a:ea typeface="+mn-ea"/>
              <a:cs typeface="+mn-cs"/>
              <a:sym typeface="Arial"/>
            </a:endParaRPr>
          </a:p>
        </p:txBody>
      </p:sp>
      <p:sp>
        <p:nvSpPr>
          <p:cNvPr id="19" name="Left Brace 18">
            <a:extLst>
              <a:ext uri="{FF2B5EF4-FFF2-40B4-BE49-F238E27FC236}">
                <a16:creationId xmlns:a16="http://schemas.microsoft.com/office/drawing/2014/main" id="{E84DD322-9920-AA00-4278-0600EF85B01E}"/>
              </a:ext>
            </a:extLst>
          </p:cNvPr>
          <p:cNvSpPr/>
          <p:nvPr/>
        </p:nvSpPr>
        <p:spPr>
          <a:xfrm rot="16200000">
            <a:off x="5785715" y="4007964"/>
            <a:ext cx="402587" cy="970033"/>
          </a:xfrm>
          <a:prstGeom prst="leftBrace">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Tree>
    <p:extLst>
      <p:ext uri="{BB962C8B-B14F-4D97-AF65-F5344CB8AC3E}">
        <p14:creationId xmlns:p14="http://schemas.microsoft.com/office/powerpoint/2010/main" val="390275670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CDDE108-C4A1-5ABD-6BFE-9B1D0B796FFA}"/>
              </a:ext>
            </a:extLst>
          </p:cNvPr>
          <p:cNvSpPr>
            <a:spLocks noGrp="1"/>
          </p:cNvSpPr>
          <p:nvPr>
            <p:ph type="title"/>
          </p:nvPr>
        </p:nvSpPr>
        <p:spPr/>
        <p:txBody>
          <a:bodyPr/>
          <a:lstStyle/>
          <a:p>
            <a:r>
              <a:rPr lang="en-US" b="0" dirty="0">
                <a:latin typeface="Gotham" panose="02000504050000020004" pitchFamily="2" charset="0"/>
              </a:rPr>
              <a:t>Back to spending</a:t>
            </a:r>
            <a:br>
              <a:rPr lang="en-US" b="0" dirty="0">
                <a:latin typeface="Gotham" panose="02000504050000020004" pitchFamily="2" charset="0"/>
              </a:rPr>
            </a:br>
            <a:r>
              <a:rPr lang="en-US" sz="1600" b="0" dirty="0">
                <a:solidFill>
                  <a:schemeClr val="tx1"/>
                </a:solidFill>
                <a:latin typeface="Gotham" panose="02000504050000020004" pitchFamily="2" charset="0"/>
              </a:rPr>
              <a:t>The role of the government in the cycle</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75175214-4D49-C6BE-6082-3191499057E8}"/>
              </a:ext>
            </a:extLst>
          </p:cNvPr>
          <p:cNvSpPr>
            <a:spLocks noGrp="1"/>
          </p:cNvSpPr>
          <p:nvPr>
            <p:ph type="body" idx="1"/>
          </p:nvPr>
        </p:nvSpPr>
        <p:spPr/>
        <p:txBody>
          <a:bodyPr/>
          <a:lstStyle/>
          <a:p>
            <a:endParaRPr lang="en-GB"/>
          </a:p>
        </p:txBody>
      </p:sp>
      <p:sp>
        <p:nvSpPr>
          <p:cNvPr id="4" name="TextBox 3">
            <a:extLst>
              <a:ext uri="{FF2B5EF4-FFF2-40B4-BE49-F238E27FC236}">
                <a16:creationId xmlns:a16="http://schemas.microsoft.com/office/drawing/2014/main" id="{2D7E8B0E-FFC4-5477-5880-83D08B6EBE67}"/>
              </a:ext>
            </a:extLst>
          </p:cNvPr>
          <p:cNvSpPr txBox="1"/>
          <p:nvPr/>
        </p:nvSpPr>
        <p:spPr>
          <a:xfrm>
            <a:off x="457198" y="1352613"/>
            <a:ext cx="7851059" cy="47089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We have discussed the value of things that run counter to cycles in previous lectures. If you can find an asset that goes up when times are bad, this is very valuable. It helps smooth consumption.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The same idea holds in terms of the government. Two forms: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1.  </a:t>
            </a:r>
            <a:r>
              <a:rPr kumimoji="0" lang="en-US" sz="2000" b="1" i="0" u="none" strike="noStrike" kern="0" cap="none" spc="0" normalizeH="0" baseline="0" noProof="0" dirty="0">
                <a:ln>
                  <a:noFill/>
                </a:ln>
                <a:solidFill>
                  <a:srgbClr val="000000"/>
                </a:solidFill>
                <a:effectLst/>
                <a:uLnTx/>
                <a:uFillTx/>
                <a:latin typeface="Helvetica Neue Light" panose="02000403000000020004"/>
                <a:cs typeface="Arial"/>
                <a:sym typeface="Arial"/>
              </a:rPr>
              <a:t>Automatic stabilizers</a:t>
            </a: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 A number of payments “automatically” kick in during a downturn. Unemployment insurance.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2.  </a:t>
            </a:r>
            <a:r>
              <a:rPr kumimoji="0" lang="en-US" sz="2000" b="1" i="0" u="none" strike="noStrike" kern="0" cap="none" spc="0" normalizeH="0" baseline="0" noProof="0" dirty="0">
                <a:ln>
                  <a:noFill/>
                </a:ln>
                <a:solidFill>
                  <a:srgbClr val="000000"/>
                </a:solidFill>
                <a:effectLst/>
                <a:uLnTx/>
                <a:uFillTx/>
                <a:latin typeface="Helvetica Neue Light" panose="02000403000000020004"/>
                <a:cs typeface="Arial"/>
                <a:sym typeface="Arial"/>
              </a:rPr>
              <a:t>Counter-cyclical spending</a:t>
            </a: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  The idea that the government can time its investments in (roads, rail) and spend more when times are bad, less when times are good. This would offset the cycle somewhat.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Looking at it through the lens of GDP-E, the broad idea is to have C and G on a different cycle. </a:t>
            </a:r>
          </a:p>
        </p:txBody>
      </p:sp>
    </p:spTree>
    <p:extLst>
      <p:ext uri="{BB962C8B-B14F-4D97-AF65-F5344CB8AC3E}">
        <p14:creationId xmlns:p14="http://schemas.microsoft.com/office/powerpoint/2010/main" val="22526686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CDDE108-C4A1-5ABD-6BFE-9B1D0B796FFA}"/>
              </a:ext>
            </a:extLst>
          </p:cNvPr>
          <p:cNvSpPr>
            <a:spLocks noGrp="1"/>
          </p:cNvSpPr>
          <p:nvPr>
            <p:ph type="title"/>
          </p:nvPr>
        </p:nvSpPr>
        <p:spPr/>
        <p:txBody>
          <a:bodyPr/>
          <a:lstStyle/>
          <a:p>
            <a:r>
              <a:rPr lang="en-US" b="0" dirty="0">
                <a:latin typeface="Gotham" panose="02000504050000020004" pitchFamily="2" charset="0"/>
              </a:rPr>
              <a:t>Stimulus spending</a:t>
            </a:r>
            <a:br>
              <a:rPr lang="en-US" b="0" dirty="0">
                <a:latin typeface="Gotham" panose="02000504050000020004" pitchFamily="2" charset="0"/>
              </a:rPr>
            </a:br>
            <a:r>
              <a:rPr lang="en-US" sz="1600" b="0" dirty="0">
                <a:solidFill>
                  <a:schemeClr val="tx1"/>
                </a:solidFill>
                <a:latin typeface="Gotham" panose="02000504050000020004" pitchFamily="2" charset="0"/>
              </a:rPr>
              <a:t>Payments to households during recessions</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32305A17-B6A2-ABB2-C76D-3D490BC4168B}"/>
              </a:ext>
            </a:extLst>
          </p:cNvPr>
          <p:cNvSpPr>
            <a:spLocks noGrp="1"/>
          </p:cNvSpPr>
          <p:nvPr>
            <p:ph type="body" idx="1"/>
          </p:nvPr>
        </p:nvSpPr>
        <p:spPr/>
        <p:txBody>
          <a:bodyPr/>
          <a:lstStyle/>
          <a:p>
            <a:endParaRPr lang="en-GB"/>
          </a:p>
        </p:txBody>
      </p:sp>
      <p:sp>
        <p:nvSpPr>
          <p:cNvPr id="4" name="TextBox 3">
            <a:extLst>
              <a:ext uri="{FF2B5EF4-FFF2-40B4-BE49-F238E27FC236}">
                <a16:creationId xmlns:a16="http://schemas.microsoft.com/office/drawing/2014/main" id="{2D7E8B0E-FFC4-5477-5880-83D08B6EBE67}"/>
              </a:ext>
            </a:extLst>
          </p:cNvPr>
          <p:cNvSpPr txBox="1"/>
          <p:nvPr/>
        </p:nvSpPr>
        <p:spPr>
          <a:xfrm>
            <a:off x="457198" y="1352613"/>
            <a:ext cx="7851059" cy="378565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The idea. Make a direct transfer of cash to households during a recession.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Is this GDP?  No: it is a transfer.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But it might stimulate GDP, </a:t>
            </a:r>
            <a:r>
              <a:rPr kumimoji="0" lang="en-US" sz="2000" b="0" i="0" u="sng" strike="noStrike" kern="0" cap="none" spc="0" normalizeH="0" baseline="0" noProof="0" dirty="0">
                <a:ln>
                  <a:noFill/>
                </a:ln>
                <a:solidFill>
                  <a:srgbClr val="000000"/>
                </a:solidFill>
                <a:effectLst/>
                <a:uLnTx/>
                <a:uFillTx/>
                <a:latin typeface="Helvetica Neue Light" panose="02000403000000020004"/>
                <a:cs typeface="Arial"/>
                <a:sym typeface="Arial"/>
              </a:rPr>
              <a:t>if the household spends</a:t>
            </a: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sng" strike="noStrike" kern="0" cap="none" spc="0" normalizeH="0" baseline="0" noProof="0" dirty="0">
                <a:ln>
                  <a:noFill/>
                </a:ln>
                <a:solidFill>
                  <a:srgbClr val="000000"/>
                </a:solidFill>
                <a:effectLst/>
                <a:uLnTx/>
                <a:uFillTx/>
                <a:latin typeface="Helvetica Neue Light" panose="02000403000000020004"/>
                <a:cs typeface="Arial"/>
                <a:sym typeface="Arial"/>
              </a:rPr>
              <a:t>Stimulus spending - 2008</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Used by almost all major economies during 2008 recession</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Large!! $96bn in 2008, equivalent to around 0.7% of annual GDP</a:t>
            </a:r>
          </a:p>
        </p:txBody>
      </p:sp>
    </p:spTree>
    <p:extLst>
      <p:ext uri="{BB962C8B-B14F-4D97-AF65-F5344CB8AC3E}">
        <p14:creationId xmlns:p14="http://schemas.microsoft.com/office/powerpoint/2010/main" val="244993698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CDDE108-C4A1-5ABD-6BFE-9B1D0B796FFA}"/>
              </a:ext>
            </a:extLst>
          </p:cNvPr>
          <p:cNvSpPr>
            <a:spLocks noGrp="1"/>
          </p:cNvSpPr>
          <p:nvPr>
            <p:ph type="title"/>
          </p:nvPr>
        </p:nvSpPr>
        <p:spPr/>
        <p:txBody>
          <a:bodyPr/>
          <a:lstStyle/>
          <a:p>
            <a:r>
              <a:rPr lang="en-US" b="0" dirty="0">
                <a:latin typeface="Gotham" panose="02000504050000020004" pitchFamily="2" charset="0"/>
              </a:rPr>
              <a:t>Stimulus: 2020-2021</a:t>
            </a:r>
            <a:br>
              <a:rPr lang="en-US" b="0" dirty="0">
                <a:latin typeface="Gotham" panose="02000504050000020004" pitchFamily="2" charset="0"/>
              </a:rPr>
            </a:br>
            <a:r>
              <a:rPr lang="en-US" sz="1600" b="0" dirty="0">
                <a:solidFill>
                  <a:schemeClr val="tx1"/>
                </a:solidFill>
                <a:latin typeface="Gotham" panose="02000504050000020004" pitchFamily="2" charset="0"/>
              </a:rPr>
              <a:t>Economic Impact Payments</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E4E5B6C3-F4F3-C5F2-613A-B9326D8D2A17}"/>
              </a:ext>
            </a:extLst>
          </p:cNvPr>
          <p:cNvSpPr>
            <a:spLocks noGrp="1"/>
          </p:cNvSpPr>
          <p:nvPr>
            <p:ph type="body" idx="1"/>
          </p:nvPr>
        </p:nvSpPr>
        <p:spPr/>
        <p:txBody>
          <a:bodyPr/>
          <a:lstStyle/>
          <a:p>
            <a:endParaRPr lang="en-GB"/>
          </a:p>
        </p:txBody>
      </p:sp>
      <p:pic>
        <p:nvPicPr>
          <p:cNvPr id="3" name="Picture 2">
            <a:extLst>
              <a:ext uri="{FF2B5EF4-FFF2-40B4-BE49-F238E27FC236}">
                <a16:creationId xmlns:a16="http://schemas.microsoft.com/office/drawing/2014/main" id="{182CC37C-53E2-09B6-A744-174F6E57A216}"/>
              </a:ext>
            </a:extLst>
          </p:cNvPr>
          <p:cNvPicPr>
            <a:picLocks noChangeAspect="1"/>
          </p:cNvPicPr>
          <p:nvPr/>
        </p:nvPicPr>
        <p:blipFill>
          <a:blip r:embed="rId3"/>
          <a:stretch>
            <a:fillRect/>
          </a:stretch>
        </p:blipFill>
        <p:spPr>
          <a:xfrm>
            <a:off x="527542" y="1057621"/>
            <a:ext cx="5602564" cy="2554287"/>
          </a:xfrm>
          <a:prstGeom prst="rect">
            <a:avLst/>
          </a:prstGeom>
        </p:spPr>
      </p:pic>
      <p:pic>
        <p:nvPicPr>
          <p:cNvPr id="6" name="Picture 5">
            <a:extLst>
              <a:ext uri="{FF2B5EF4-FFF2-40B4-BE49-F238E27FC236}">
                <a16:creationId xmlns:a16="http://schemas.microsoft.com/office/drawing/2014/main" id="{D77ED785-C0A2-3BB1-3A6B-E7B50FF23910}"/>
              </a:ext>
            </a:extLst>
          </p:cNvPr>
          <p:cNvPicPr>
            <a:picLocks noChangeAspect="1"/>
          </p:cNvPicPr>
          <p:nvPr/>
        </p:nvPicPr>
        <p:blipFill>
          <a:blip r:embed="rId4"/>
          <a:stretch>
            <a:fillRect/>
          </a:stretch>
        </p:blipFill>
        <p:spPr>
          <a:xfrm>
            <a:off x="527542" y="3611908"/>
            <a:ext cx="5602564" cy="3188598"/>
          </a:xfrm>
          <a:prstGeom prst="rect">
            <a:avLst/>
          </a:prstGeom>
        </p:spPr>
      </p:pic>
    </p:spTree>
    <p:extLst>
      <p:ext uri="{BB962C8B-B14F-4D97-AF65-F5344CB8AC3E}">
        <p14:creationId xmlns:p14="http://schemas.microsoft.com/office/powerpoint/2010/main" val="234943969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CDDE108-C4A1-5ABD-6BFE-9B1D0B796FFA}"/>
              </a:ext>
            </a:extLst>
          </p:cNvPr>
          <p:cNvSpPr>
            <a:spLocks noGrp="1"/>
          </p:cNvSpPr>
          <p:nvPr>
            <p:ph type="title"/>
          </p:nvPr>
        </p:nvSpPr>
        <p:spPr/>
        <p:txBody>
          <a:bodyPr/>
          <a:lstStyle/>
          <a:p>
            <a:r>
              <a:rPr lang="en-US" b="0" dirty="0">
                <a:latin typeface="Gotham" panose="02000504050000020004" pitchFamily="2" charset="0"/>
              </a:rPr>
              <a:t>Stimulus payments: the idea</a:t>
            </a:r>
            <a:br>
              <a:rPr lang="en-US" b="0" dirty="0">
                <a:latin typeface="Gotham" panose="02000504050000020004" pitchFamily="2" charset="0"/>
              </a:rPr>
            </a:br>
            <a:r>
              <a:rPr lang="en-US" sz="1600" b="0" dirty="0">
                <a:solidFill>
                  <a:schemeClr val="tx1"/>
                </a:solidFill>
                <a:latin typeface="Gotham" panose="02000504050000020004" pitchFamily="2" charset="0"/>
              </a:rPr>
              <a:t>Two motivations</a:t>
            </a:r>
            <a:endParaRPr lang="en-US" b="0" dirty="0">
              <a:solidFill>
                <a:schemeClr val="tx1"/>
              </a:solidFill>
              <a:latin typeface="Gotham" panose="02000504050000020004" pitchFamily="2" charset="0"/>
            </a:endParaRPr>
          </a:p>
        </p:txBody>
      </p:sp>
      <p:sp>
        <p:nvSpPr>
          <p:cNvPr id="2" name="Text Placeholder 2">
            <a:extLst>
              <a:ext uri="{FF2B5EF4-FFF2-40B4-BE49-F238E27FC236}">
                <a16:creationId xmlns:a16="http://schemas.microsoft.com/office/drawing/2014/main" id="{562F1C1A-AEB1-865A-4D8D-C2B04C6DF4F5}"/>
              </a:ext>
            </a:extLst>
          </p:cNvPr>
          <p:cNvSpPr>
            <a:spLocks noGrp="1"/>
          </p:cNvSpPr>
          <p:nvPr>
            <p:ph type="body" idx="1"/>
          </p:nvPr>
        </p:nvSpPr>
        <p:spPr/>
        <p:txBody>
          <a:bodyPr/>
          <a:lstStyle/>
          <a:p>
            <a:pPr marL="101600" indent="0">
              <a:buNone/>
            </a:pPr>
            <a:endParaRPr lang="en-US" dirty="0"/>
          </a:p>
          <a:p>
            <a:pPr marL="101600" indent="0">
              <a:buNone/>
            </a:pPr>
            <a:r>
              <a:rPr lang="en-US" dirty="0"/>
              <a:t>1. Stimulus packages alleviate economic hardship.</a:t>
            </a:r>
          </a:p>
          <a:p>
            <a:pPr marL="101600" indent="0">
              <a:buNone/>
            </a:pPr>
            <a:endParaRPr lang="en-US" dirty="0"/>
          </a:p>
          <a:p>
            <a:pPr marL="101600" indent="0">
              <a:buNone/>
            </a:pPr>
            <a:r>
              <a:rPr lang="en-US" dirty="0"/>
              <a:t>2. They may boost the economy by raising aggregate spending/income (i.e., GDP)</a:t>
            </a:r>
          </a:p>
          <a:p>
            <a:pPr marL="101600" indent="0">
              <a:buNone/>
            </a:pPr>
            <a:endParaRPr lang="en-US" dirty="0"/>
          </a:p>
          <a:p>
            <a:pPr marL="101600" indent="0">
              <a:buNone/>
            </a:pPr>
            <a:r>
              <a:rPr lang="en-US" dirty="0"/>
              <a:t>The boost is due to an effect known as the </a:t>
            </a:r>
            <a:r>
              <a:rPr lang="en-US" u="sng" dirty="0"/>
              <a:t>Keynesian Multiplier</a:t>
            </a:r>
            <a:r>
              <a:rPr lang="en-US" dirty="0"/>
              <a:t>.</a:t>
            </a:r>
          </a:p>
          <a:p>
            <a:pPr marL="101600" indent="0">
              <a:buNone/>
            </a:pPr>
            <a:endParaRPr lang="en-US" dirty="0"/>
          </a:p>
          <a:p>
            <a:pPr marL="101600" indent="0">
              <a:buNone/>
            </a:pPr>
            <a:r>
              <a:rPr lang="en-US" dirty="0"/>
              <a:t>Assume a government provides $100bn in stimulus checks, and households spend 25%. </a:t>
            </a:r>
          </a:p>
          <a:p>
            <a:pPr marL="101600" indent="0">
              <a:buNone/>
            </a:pPr>
            <a:endParaRPr lang="en-US" dirty="0"/>
          </a:p>
          <a:p>
            <a:pPr marL="101600" indent="0">
              <a:buNone/>
            </a:pPr>
            <a:r>
              <a:rPr lang="en-US" dirty="0"/>
              <a:t>Is the overall boost to GDP $25bn?</a:t>
            </a:r>
          </a:p>
        </p:txBody>
      </p:sp>
    </p:spTree>
    <p:extLst>
      <p:ext uri="{BB962C8B-B14F-4D97-AF65-F5344CB8AC3E}">
        <p14:creationId xmlns:p14="http://schemas.microsoft.com/office/powerpoint/2010/main" val="605263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Ever larger, less flexible</a:t>
            </a:r>
            <a:br>
              <a:rPr lang="en-US" b="0" dirty="0">
                <a:latin typeface="Gotham" panose="02000504050000020004" pitchFamily="2" charset="0"/>
              </a:rPr>
            </a:br>
            <a:r>
              <a:rPr lang="en-US" sz="1600" b="0" dirty="0">
                <a:solidFill>
                  <a:schemeClr val="tx1"/>
                </a:solidFill>
                <a:latin typeface="Gotham" panose="02000504050000020004" pitchFamily="2" charset="0"/>
              </a:rPr>
              <a:t>What do we take from the charts above?</a:t>
            </a:r>
            <a:endParaRPr lang="en-US" b="0" dirty="0">
              <a:solidFill>
                <a:schemeClr val="tx1"/>
              </a:solidFill>
              <a:latin typeface="Gotham" panose="02000504050000020004" pitchFamily="2" charset="0"/>
            </a:endParaRPr>
          </a:p>
        </p:txBody>
      </p:sp>
      <p:sp>
        <p:nvSpPr>
          <p:cNvPr id="6" name="TextBox 5">
            <a:extLst>
              <a:ext uri="{FF2B5EF4-FFF2-40B4-BE49-F238E27FC236}">
                <a16:creationId xmlns:a16="http://schemas.microsoft.com/office/drawing/2014/main" id="{42BA5567-F541-1FF2-400F-F47ECF05591F}"/>
              </a:ext>
            </a:extLst>
          </p:cNvPr>
          <p:cNvSpPr txBox="1"/>
          <p:nvPr/>
        </p:nvSpPr>
        <p:spPr>
          <a:xfrm>
            <a:off x="457199" y="1499752"/>
            <a:ext cx="7870724" cy="4231928"/>
          </a:xfrm>
          <a:prstGeom prst="rect">
            <a:avLst/>
          </a:prstGeom>
          <a:noFill/>
        </p:spPr>
        <p:txBody>
          <a:bodyPr wrap="square">
            <a:spAutoFit/>
          </a:bodyPr>
          <a:lstStyle/>
          <a:p>
            <a:r>
              <a:rPr lang="en-US" sz="2000" dirty="0">
                <a:latin typeface="Helvetica Neue Light" panose="02000403000000020004"/>
              </a:rPr>
              <a:t>Spending is rising as a percentage of GDP</a:t>
            </a:r>
          </a:p>
          <a:p>
            <a:endParaRPr lang="en-US" sz="2000" b="1" dirty="0">
              <a:latin typeface="Helvetica Neue Light" panose="02000403000000020004"/>
            </a:endParaRPr>
          </a:p>
          <a:p>
            <a:pPr lvl="1"/>
            <a:r>
              <a:rPr lang="en-US" sz="2000" dirty="0">
                <a:latin typeface="Helvetica Neue Light" panose="02000403000000020004"/>
              </a:rPr>
              <a:t>The nature of spending has shifted</a:t>
            </a:r>
          </a:p>
          <a:p>
            <a:pPr lvl="1"/>
            <a:endParaRPr lang="en-US" sz="2000" dirty="0">
              <a:latin typeface="Helvetica Neue Light" panose="02000403000000020004"/>
            </a:endParaRPr>
          </a:p>
          <a:p>
            <a:pPr marL="285750" lvl="1" indent="-285750">
              <a:buFont typeface="Arial" panose="020B0604020202020204" pitchFamily="34" charset="0"/>
              <a:buChar char="•"/>
            </a:pPr>
            <a:r>
              <a:rPr lang="en-US" sz="2000" dirty="0">
                <a:latin typeface="Helvetica Neue Light" panose="02000403000000020004"/>
              </a:rPr>
              <a:t>Discretionary spending has fallen</a:t>
            </a:r>
          </a:p>
          <a:p>
            <a:pPr marL="285750" lvl="1" indent="-285750">
              <a:buFont typeface="Arial" panose="020B0604020202020204" pitchFamily="34" charset="0"/>
              <a:buChar char="•"/>
            </a:pPr>
            <a:r>
              <a:rPr lang="en-US" sz="2000" dirty="0">
                <a:latin typeface="Helvetica Neue Light" panose="02000403000000020004"/>
              </a:rPr>
              <a:t>Mandatory programs—the hardest to adjust—are an ever-bigger share</a:t>
            </a:r>
          </a:p>
          <a:p>
            <a:pPr marL="285750" lvl="1" indent="-285750">
              <a:buFont typeface="Arial" panose="020B0604020202020204" pitchFamily="34" charset="0"/>
              <a:buChar char="•"/>
            </a:pPr>
            <a:r>
              <a:rPr lang="en-US" sz="2000" dirty="0">
                <a:latin typeface="Helvetica Neue Light" panose="02000403000000020004"/>
              </a:rPr>
              <a:t>This is forecast to continue</a:t>
            </a:r>
          </a:p>
          <a:p>
            <a:pPr lvl="1"/>
            <a:endParaRPr lang="en-US" sz="2000" dirty="0">
              <a:latin typeface="Helvetica Neue Light" panose="02000403000000020004"/>
            </a:endParaRPr>
          </a:p>
          <a:p>
            <a:pPr lvl="1"/>
            <a:r>
              <a:rPr lang="en-US" sz="2000" dirty="0">
                <a:latin typeface="Helvetica Neue Light" panose="02000403000000020004"/>
              </a:rPr>
              <a:t>So, the budget is </a:t>
            </a:r>
            <a:r>
              <a:rPr lang="en-US" sz="2000" dirty="0">
                <a:solidFill>
                  <a:srgbClr val="00B0F0"/>
                </a:solidFill>
                <a:latin typeface="Helvetica Neue Light" panose="02000403000000020004"/>
              </a:rPr>
              <a:t>larger, and less flexible.</a:t>
            </a:r>
          </a:p>
          <a:p>
            <a:pPr lvl="1"/>
            <a:endParaRPr lang="en-US" sz="2000" dirty="0">
              <a:latin typeface="Helvetica Neue Light" panose="02000403000000020004"/>
            </a:endParaRPr>
          </a:p>
          <a:p>
            <a:pPr lvl="1"/>
            <a:r>
              <a:rPr lang="en-US" sz="2000" dirty="0">
                <a:latin typeface="Helvetica Neue Light" panose="02000403000000020004"/>
              </a:rPr>
              <a:t>Question for today: What are the implications of this? What might be the implications for arts funding. </a:t>
            </a:r>
          </a:p>
          <a:p>
            <a:pPr lvl="1"/>
            <a:endParaRPr lang="en-US" sz="900" dirty="0"/>
          </a:p>
        </p:txBody>
      </p:sp>
    </p:spTree>
    <p:extLst>
      <p:ext uri="{BB962C8B-B14F-4D97-AF65-F5344CB8AC3E}">
        <p14:creationId xmlns:p14="http://schemas.microsoft.com/office/powerpoint/2010/main" val="36082753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CDDE108-C4A1-5ABD-6BFE-9B1D0B796FFA}"/>
              </a:ext>
            </a:extLst>
          </p:cNvPr>
          <p:cNvSpPr>
            <a:spLocks noGrp="1"/>
          </p:cNvSpPr>
          <p:nvPr>
            <p:ph type="title"/>
          </p:nvPr>
        </p:nvSpPr>
        <p:spPr/>
        <p:txBody>
          <a:bodyPr/>
          <a:lstStyle/>
          <a:p>
            <a:r>
              <a:rPr lang="en-US" b="0" dirty="0">
                <a:latin typeface="Gotham" panose="02000504050000020004" pitchFamily="2" charset="0"/>
              </a:rPr>
              <a:t>Circular Flow</a:t>
            </a:r>
            <a:br>
              <a:rPr lang="en-US" b="0" dirty="0">
                <a:latin typeface="Gotham" panose="02000504050000020004" pitchFamily="2" charset="0"/>
              </a:rPr>
            </a:br>
            <a:r>
              <a:rPr lang="en-US" sz="1600" b="0" dirty="0">
                <a:solidFill>
                  <a:schemeClr val="tx1"/>
                </a:solidFill>
                <a:latin typeface="Gotham" panose="02000504050000020004" pitchFamily="2" charset="0"/>
              </a:rPr>
              <a:t>A simple but important idea</a:t>
            </a:r>
            <a:endParaRPr lang="en-US" b="0" dirty="0">
              <a:solidFill>
                <a:schemeClr val="tx1"/>
              </a:solidFill>
              <a:latin typeface="Gotham" panose="02000504050000020004" pitchFamily="2" charset="0"/>
            </a:endParaRPr>
          </a:p>
        </p:txBody>
      </p:sp>
      <p:sp>
        <p:nvSpPr>
          <p:cNvPr id="2" name="Text Placeholder 2">
            <a:extLst>
              <a:ext uri="{FF2B5EF4-FFF2-40B4-BE49-F238E27FC236}">
                <a16:creationId xmlns:a16="http://schemas.microsoft.com/office/drawing/2014/main" id="{562F1C1A-AEB1-865A-4D8D-C2B04C6DF4F5}"/>
              </a:ext>
            </a:extLst>
          </p:cNvPr>
          <p:cNvSpPr>
            <a:spLocks noGrp="1"/>
          </p:cNvSpPr>
          <p:nvPr>
            <p:ph type="body" idx="1"/>
          </p:nvPr>
        </p:nvSpPr>
        <p:spPr/>
        <p:txBody>
          <a:bodyPr/>
          <a:lstStyle/>
          <a:p>
            <a:pPr marL="101600" indent="0">
              <a:buNone/>
            </a:pPr>
            <a:endParaRPr lang="en-US" dirty="0"/>
          </a:p>
          <a:p>
            <a:pPr marL="101600" indent="0">
              <a:buNone/>
            </a:pPr>
            <a:r>
              <a:rPr lang="en-US" dirty="0"/>
              <a:t>The hope is that the boost should be more than $25 billion: one person’s spending is another’s income, so a spending boost is an income boost, which in turn may be spent, and so on. </a:t>
            </a:r>
          </a:p>
          <a:p>
            <a:pPr marL="101600" indent="0">
              <a:buNone/>
            </a:pPr>
            <a:endParaRPr lang="en-US" dirty="0"/>
          </a:p>
          <a:p>
            <a:pPr marL="101600" indent="0">
              <a:buNone/>
            </a:pPr>
            <a:r>
              <a:rPr lang="en-US" dirty="0"/>
              <a:t>This idea of a circular flow was first set out by Richard Cantillon (</a:t>
            </a:r>
            <a:r>
              <a:rPr lang="en-US" dirty="0">
                <a:hlinkClick r:id="rId3"/>
              </a:rPr>
              <a:t>in French</a:t>
            </a:r>
            <a:r>
              <a:rPr lang="en-US" dirty="0"/>
              <a:t>) and developed by François Quesnay in his </a:t>
            </a:r>
            <a:r>
              <a:rPr lang="en-US" i="1" dirty="0"/>
              <a:t>Tableau </a:t>
            </a:r>
            <a:r>
              <a:rPr lang="en-US" i="1" cap="all" dirty="0" err="1"/>
              <a:t>é</a:t>
            </a:r>
            <a:r>
              <a:rPr lang="en-US" i="1" dirty="0" err="1"/>
              <a:t>conomique</a:t>
            </a:r>
            <a:r>
              <a:rPr lang="en-US" dirty="0"/>
              <a:t> (1758).</a:t>
            </a:r>
          </a:p>
        </p:txBody>
      </p:sp>
      <p:pic>
        <p:nvPicPr>
          <p:cNvPr id="2050" name="Picture 2" descr="undefined">
            <a:extLst>
              <a:ext uri="{FF2B5EF4-FFF2-40B4-BE49-F238E27FC236}">
                <a16:creationId xmlns:a16="http://schemas.microsoft.com/office/drawing/2014/main" id="{FFA0EE49-EB9E-D65E-180D-C6B7E1F418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3937" y="124811"/>
            <a:ext cx="3932903" cy="6608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978932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CDDE108-C4A1-5ABD-6BFE-9B1D0B796FFA}"/>
              </a:ext>
            </a:extLst>
          </p:cNvPr>
          <p:cNvSpPr>
            <a:spLocks noGrp="1"/>
          </p:cNvSpPr>
          <p:nvPr>
            <p:ph type="title"/>
          </p:nvPr>
        </p:nvSpPr>
        <p:spPr/>
        <p:txBody>
          <a:bodyPr/>
          <a:lstStyle/>
          <a:p>
            <a:r>
              <a:rPr lang="en-US" b="0" dirty="0">
                <a:latin typeface="Gotham" panose="02000504050000020004" pitchFamily="2" charset="0"/>
              </a:rPr>
              <a:t>Wheels of wealth</a:t>
            </a:r>
            <a:br>
              <a:rPr lang="en-US" b="0" dirty="0">
                <a:latin typeface="Gotham" panose="02000504050000020004" pitchFamily="2" charset="0"/>
              </a:rPr>
            </a:br>
            <a:r>
              <a:rPr lang="en-US" sz="1600" b="0" dirty="0">
                <a:solidFill>
                  <a:schemeClr val="tx1"/>
                </a:solidFill>
                <a:latin typeface="Gotham" panose="02000504050000020004" pitchFamily="2" charset="0"/>
              </a:rPr>
              <a:t>A tradition of circular diagrams</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562970F7-4278-EC84-E8E4-505065EF1C1A}"/>
              </a:ext>
            </a:extLst>
          </p:cNvPr>
          <p:cNvSpPr>
            <a:spLocks noGrp="1"/>
          </p:cNvSpPr>
          <p:nvPr>
            <p:ph type="body" idx="1"/>
          </p:nvPr>
        </p:nvSpPr>
        <p:spPr/>
        <p:txBody>
          <a:bodyPr/>
          <a:lstStyle/>
          <a:p>
            <a:endParaRPr lang="en-GB"/>
          </a:p>
        </p:txBody>
      </p:sp>
      <p:pic>
        <p:nvPicPr>
          <p:cNvPr id="3" name="Picture 2">
            <a:extLst>
              <a:ext uri="{FF2B5EF4-FFF2-40B4-BE49-F238E27FC236}">
                <a16:creationId xmlns:a16="http://schemas.microsoft.com/office/drawing/2014/main" id="{E60F0AED-7ED8-F84A-C81A-AABE7A4DA84C}"/>
              </a:ext>
            </a:extLst>
          </p:cNvPr>
          <p:cNvPicPr>
            <a:picLocks noChangeAspect="1"/>
          </p:cNvPicPr>
          <p:nvPr/>
        </p:nvPicPr>
        <p:blipFill>
          <a:blip r:embed="rId3"/>
          <a:stretch>
            <a:fillRect/>
          </a:stretch>
        </p:blipFill>
        <p:spPr>
          <a:xfrm>
            <a:off x="457198" y="1306710"/>
            <a:ext cx="4871885" cy="4316717"/>
          </a:xfrm>
          <a:prstGeom prst="rect">
            <a:avLst/>
          </a:prstGeom>
        </p:spPr>
      </p:pic>
      <p:sp>
        <p:nvSpPr>
          <p:cNvPr id="4" name="TextBox 3">
            <a:extLst>
              <a:ext uri="{FF2B5EF4-FFF2-40B4-BE49-F238E27FC236}">
                <a16:creationId xmlns:a16="http://schemas.microsoft.com/office/drawing/2014/main" id="{54DB0112-C630-092C-3980-E42A0F2F1849}"/>
              </a:ext>
            </a:extLst>
          </p:cNvPr>
          <p:cNvSpPr txBox="1"/>
          <p:nvPr/>
        </p:nvSpPr>
        <p:spPr>
          <a:xfrm flipH="1">
            <a:off x="5178157" y="5551290"/>
            <a:ext cx="221570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err="1">
                <a:ln>
                  <a:noFill/>
                </a:ln>
                <a:solidFill>
                  <a:srgbClr val="000000"/>
                </a:solidFill>
                <a:effectLst/>
                <a:uLnTx/>
                <a:uFillTx/>
                <a:latin typeface="Arial"/>
                <a:cs typeface="Arial"/>
                <a:sym typeface="Arial"/>
              </a:rPr>
              <a:t>Fleeming</a:t>
            </a:r>
            <a:r>
              <a:rPr kumimoji="0" lang="en-US" sz="1400" b="0" i="0" u="none" strike="noStrike" kern="0" cap="none" spc="0" normalizeH="0" baseline="0" noProof="0" dirty="0">
                <a:ln>
                  <a:noFill/>
                </a:ln>
                <a:solidFill>
                  <a:srgbClr val="000000"/>
                </a:solidFill>
                <a:effectLst/>
                <a:uLnTx/>
                <a:uFillTx/>
                <a:latin typeface="Arial"/>
                <a:cs typeface="Arial"/>
                <a:sym typeface="Arial"/>
              </a:rPr>
              <a:t> Jenkin, 1887.</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870036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CDDE108-C4A1-5ABD-6BFE-9B1D0B796FFA}"/>
              </a:ext>
            </a:extLst>
          </p:cNvPr>
          <p:cNvSpPr>
            <a:spLocks noGrp="1"/>
          </p:cNvSpPr>
          <p:nvPr>
            <p:ph type="title"/>
          </p:nvPr>
        </p:nvSpPr>
        <p:spPr/>
        <p:txBody>
          <a:bodyPr/>
          <a:lstStyle/>
          <a:p>
            <a:r>
              <a:rPr lang="en-US" b="0" dirty="0">
                <a:latin typeface="Gotham" panose="02000504050000020004" pitchFamily="2" charset="0"/>
              </a:rPr>
              <a:t>Wheels of wealth</a:t>
            </a:r>
            <a:br>
              <a:rPr lang="en-US" b="0" dirty="0">
                <a:latin typeface="Gotham" panose="02000504050000020004" pitchFamily="2" charset="0"/>
              </a:rPr>
            </a:br>
            <a:r>
              <a:rPr lang="en-US" sz="1600" b="0" dirty="0">
                <a:solidFill>
                  <a:schemeClr val="tx1"/>
                </a:solidFill>
                <a:latin typeface="Gotham" panose="02000504050000020004" pitchFamily="2" charset="0"/>
              </a:rPr>
              <a:t>A tradition of circular diagrams</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EE3054A2-000F-73D8-FEC7-74829BE0326E}"/>
              </a:ext>
            </a:extLst>
          </p:cNvPr>
          <p:cNvSpPr>
            <a:spLocks noGrp="1"/>
          </p:cNvSpPr>
          <p:nvPr>
            <p:ph type="body" idx="1"/>
          </p:nvPr>
        </p:nvSpPr>
        <p:spPr/>
        <p:txBody>
          <a:bodyPr/>
          <a:lstStyle/>
          <a:p>
            <a:endParaRPr lang="en-GB"/>
          </a:p>
        </p:txBody>
      </p:sp>
      <p:sp>
        <p:nvSpPr>
          <p:cNvPr id="4" name="TextBox 3">
            <a:extLst>
              <a:ext uri="{FF2B5EF4-FFF2-40B4-BE49-F238E27FC236}">
                <a16:creationId xmlns:a16="http://schemas.microsoft.com/office/drawing/2014/main" id="{54DB0112-C630-092C-3980-E42A0F2F1849}"/>
              </a:ext>
            </a:extLst>
          </p:cNvPr>
          <p:cNvSpPr txBox="1"/>
          <p:nvPr/>
        </p:nvSpPr>
        <p:spPr>
          <a:xfrm flipH="1">
            <a:off x="4853693" y="5643716"/>
            <a:ext cx="221570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Newcomb, 1886.</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6" name="Picture 5">
            <a:extLst>
              <a:ext uri="{FF2B5EF4-FFF2-40B4-BE49-F238E27FC236}">
                <a16:creationId xmlns:a16="http://schemas.microsoft.com/office/drawing/2014/main" id="{0EC616D6-9082-018B-9612-6A10083DD874}"/>
              </a:ext>
            </a:extLst>
          </p:cNvPr>
          <p:cNvPicPr>
            <a:picLocks noChangeAspect="1"/>
          </p:cNvPicPr>
          <p:nvPr/>
        </p:nvPicPr>
        <p:blipFill>
          <a:blip r:embed="rId3"/>
          <a:stretch>
            <a:fillRect/>
          </a:stretch>
        </p:blipFill>
        <p:spPr>
          <a:xfrm>
            <a:off x="457199" y="1455892"/>
            <a:ext cx="4875964" cy="4187824"/>
          </a:xfrm>
          <a:prstGeom prst="rect">
            <a:avLst/>
          </a:prstGeom>
        </p:spPr>
      </p:pic>
    </p:spTree>
    <p:extLst>
      <p:ext uri="{BB962C8B-B14F-4D97-AF65-F5344CB8AC3E}">
        <p14:creationId xmlns:p14="http://schemas.microsoft.com/office/powerpoint/2010/main" val="301615858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CDDE108-C4A1-5ABD-6BFE-9B1D0B796FFA}"/>
              </a:ext>
            </a:extLst>
          </p:cNvPr>
          <p:cNvSpPr>
            <a:spLocks noGrp="1"/>
          </p:cNvSpPr>
          <p:nvPr>
            <p:ph type="title"/>
          </p:nvPr>
        </p:nvSpPr>
        <p:spPr/>
        <p:txBody>
          <a:bodyPr/>
          <a:lstStyle/>
          <a:p>
            <a:r>
              <a:rPr lang="en-US" b="0" dirty="0">
                <a:latin typeface="Gotham" panose="02000504050000020004" pitchFamily="2" charset="0"/>
              </a:rPr>
              <a:t>Wheels of wealth</a:t>
            </a:r>
            <a:br>
              <a:rPr lang="en-US" b="0" dirty="0">
                <a:latin typeface="Gotham" panose="02000504050000020004" pitchFamily="2" charset="0"/>
              </a:rPr>
            </a:br>
            <a:r>
              <a:rPr lang="en-US" sz="1600" b="0" dirty="0">
                <a:solidFill>
                  <a:schemeClr val="tx1"/>
                </a:solidFill>
                <a:latin typeface="Gotham" panose="02000504050000020004" pitchFamily="2" charset="0"/>
              </a:rPr>
              <a:t>A tradition of circular diagrams</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35D33162-7427-AEA7-1B66-16BBDA538A85}"/>
              </a:ext>
            </a:extLst>
          </p:cNvPr>
          <p:cNvSpPr>
            <a:spLocks noGrp="1"/>
          </p:cNvSpPr>
          <p:nvPr>
            <p:ph type="body" idx="1"/>
          </p:nvPr>
        </p:nvSpPr>
        <p:spPr/>
        <p:txBody>
          <a:bodyPr/>
          <a:lstStyle/>
          <a:p>
            <a:endParaRPr lang="en-GB"/>
          </a:p>
        </p:txBody>
      </p:sp>
      <p:pic>
        <p:nvPicPr>
          <p:cNvPr id="7" name="Picture 6">
            <a:extLst>
              <a:ext uri="{FF2B5EF4-FFF2-40B4-BE49-F238E27FC236}">
                <a16:creationId xmlns:a16="http://schemas.microsoft.com/office/drawing/2014/main" id="{195D6791-B0FB-4093-F533-1F3B52F7AC14}"/>
              </a:ext>
            </a:extLst>
          </p:cNvPr>
          <p:cNvPicPr>
            <a:picLocks noChangeAspect="1"/>
          </p:cNvPicPr>
          <p:nvPr/>
        </p:nvPicPr>
        <p:blipFill>
          <a:blip r:embed="rId3"/>
          <a:stretch>
            <a:fillRect/>
          </a:stretch>
        </p:blipFill>
        <p:spPr>
          <a:xfrm>
            <a:off x="457199" y="1087273"/>
            <a:ext cx="4527756" cy="5042574"/>
          </a:xfrm>
          <a:prstGeom prst="rect">
            <a:avLst/>
          </a:prstGeom>
        </p:spPr>
      </p:pic>
      <p:sp>
        <p:nvSpPr>
          <p:cNvPr id="8" name="TextBox 7">
            <a:extLst>
              <a:ext uri="{FF2B5EF4-FFF2-40B4-BE49-F238E27FC236}">
                <a16:creationId xmlns:a16="http://schemas.microsoft.com/office/drawing/2014/main" id="{442A0C31-7FBF-3C51-B95E-C28B2F56401F}"/>
              </a:ext>
            </a:extLst>
          </p:cNvPr>
          <p:cNvSpPr txBox="1"/>
          <p:nvPr/>
        </p:nvSpPr>
        <p:spPr>
          <a:xfrm flipH="1">
            <a:off x="4732019" y="5535561"/>
            <a:ext cx="179291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err="1">
                <a:ln>
                  <a:noFill/>
                </a:ln>
                <a:solidFill>
                  <a:srgbClr val="000000"/>
                </a:solidFill>
                <a:effectLst/>
                <a:uLnTx/>
                <a:uFillTx/>
                <a:latin typeface="Arial"/>
                <a:cs typeface="Arial"/>
                <a:sym typeface="Arial"/>
              </a:rPr>
              <a:t>Hurewitz</a:t>
            </a:r>
            <a:r>
              <a:rPr kumimoji="0" lang="en-US" sz="1400" b="0" i="0" u="none" strike="noStrike" kern="0" cap="none" spc="0" normalizeH="0" baseline="0" noProof="0" dirty="0">
                <a:ln>
                  <a:noFill/>
                </a:ln>
                <a:solidFill>
                  <a:srgbClr val="000000"/>
                </a:solidFill>
                <a:effectLst/>
                <a:uLnTx/>
                <a:uFillTx/>
                <a:latin typeface="Arial"/>
                <a:cs typeface="Arial"/>
                <a:sym typeface="Arial"/>
              </a:rPr>
              <a:t>, 1900</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60264722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CDDE108-C4A1-5ABD-6BFE-9B1D0B796FFA}"/>
              </a:ext>
            </a:extLst>
          </p:cNvPr>
          <p:cNvSpPr>
            <a:spLocks noGrp="1"/>
          </p:cNvSpPr>
          <p:nvPr>
            <p:ph type="title"/>
          </p:nvPr>
        </p:nvSpPr>
        <p:spPr/>
        <p:txBody>
          <a:bodyPr/>
          <a:lstStyle/>
          <a:p>
            <a:r>
              <a:rPr lang="en-US" b="0" dirty="0" err="1">
                <a:latin typeface="Gotham" panose="02000504050000020004" pitchFamily="2" charset="0"/>
              </a:rPr>
              <a:t>Knightean</a:t>
            </a:r>
            <a:r>
              <a:rPr lang="en-US" b="0" dirty="0">
                <a:latin typeface="Gotham" panose="02000504050000020004" pitchFamily="2" charset="0"/>
              </a:rPr>
              <a:t> Flow</a:t>
            </a:r>
            <a:br>
              <a:rPr lang="en-US" b="0" dirty="0">
                <a:latin typeface="Gotham" panose="02000504050000020004" pitchFamily="2" charset="0"/>
              </a:rPr>
            </a:br>
            <a:r>
              <a:rPr lang="en-US" sz="1600" b="0" dirty="0">
                <a:solidFill>
                  <a:schemeClr val="tx1"/>
                </a:solidFill>
                <a:latin typeface="Gotham" panose="02000504050000020004" pitchFamily="2" charset="0"/>
              </a:rPr>
              <a:t>Frank Knight’s version</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17634865-F92D-B054-8060-D1E535481328}"/>
              </a:ext>
            </a:extLst>
          </p:cNvPr>
          <p:cNvSpPr>
            <a:spLocks noGrp="1"/>
          </p:cNvSpPr>
          <p:nvPr>
            <p:ph type="body" idx="1"/>
          </p:nvPr>
        </p:nvSpPr>
        <p:spPr/>
        <p:txBody>
          <a:bodyPr/>
          <a:lstStyle/>
          <a:p>
            <a:endParaRPr lang="en-GB"/>
          </a:p>
        </p:txBody>
      </p:sp>
      <p:pic>
        <p:nvPicPr>
          <p:cNvPr id="3074" name="Picture 2" descr="The Economic Organization">
            <a:extLst>
              <a:ext uri="{FF2B5EF4-FFF2-40B4-BE49-F238E27FC236}">
                <a16:creationId xmlns:a16="http://schemas.microsoft.com/office/drawing/2014/main" id="{8885B12B-1221-69F8-7DEA-217BD860C9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8452" y="2949678"/>
            <a:ext cx="2605547" cy="39083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35A19BB-59B2-0F04-C3AD-FF672CDAA411}"/>
              </a:ext>
            </a:extLst>
          </p:cNvPr>
          <p:cNvPicPr>
            <a:picLocks noChangeAspect="1"/>
          </p:cNvPicPr>
          <p:nvPr/>
        </p:nvPicPr>
        <p:blipFill>
          <a:blip r:embed="rId4"/>
          <a:stretch>
            <a:fillRect/>
          </a:stretch>
        </p:blipFill>
        <p:spPr>
          <a:xfrm>
            <a:off x="545690" y="1322865"/>
            <a:ext cx="5913884" cy="2963999"/>
          </a:xfrm>
          <a:prstGeom prst="rect">
            <a:avLst/>
          </a:prstGeom>
        </p:spPr>
      </p:pic>
      <p:sp>
        <p:nvSpPr>
          <p:cNvPr id="10" name="TextBox 9">
            <a:extLst>
              <a:ext uri="{FF2B5EF4-FFF2-40B4-BE49-F238E27FC236}">
                <a16:creationId xmlns:a16="http://schemas.microsoft.com/office/drawing/2014/main" id="{E93A32C8-61B8-9CE0-B7C2-EE55D38AD2C8}"/>
              </a:ext>
            </a:extLst>
          </p:cNvPr>
          <p:cNvSpPr txBox="1"/>
          <p:nvPr/>
        </p:nvSpPr>
        <p:spPr>
          <a:xfrm flipH="1">
            <a:off x="545690" y="5564631"/>
            <a:ext cx="321859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Patinkin 1973,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5"/>
              </a:rPr>
              <a:t>Knight as a Teacher</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42188717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BCEE311-18CD-EF08-2254-059DBB112C92}"/>
              </a:ext>
            </a:extLst>
          </p:cNvPr>
          <p:cNvSpPr>
            <a:spLocks noGrp="1"/>
          </p:cNvSpPr>
          <p:nvPr>
            <p:ph type="title"/>
          </p:nvPr>
        </p:nvSpPr>
        <p:spPr/>
        <p:txBody>
          <a:bodyPr/>
          <a:lstStyle/>
          <a:p>
            <a:r>
              <a:rPr lang="en-US" b="0" dirty="0">
                <a:latin typeface="Gotham" panose="02000504050000020004" pitchFamily="2" charset="0"/>
              </a:rPr>
              <a:t>Keynesian Multiplier</a:t>
            </a:r>
            <a:br>
              <a:rPr lang="en-US" b="0" dirty="0">
                <a:latin typeface="Gotham" panose="02000504050000020004" pitchFamily="2" charset="0"/>
              </a:rPr>
            </a:br>
            <a:r>
              <a:rPr lang="en-US" sz="1600" b="0" dirty="0">
                <a:solidFill>
                  <a:schemeClr val="tx1"/>
                </a:solidFill>
                <a:latin typeface="Gotham" panose="02000504050000020004" pitchFamily="2" charset="0"/>
              </a:rPr>
              <a:t>One implication of circular flow</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204DC91B-6B93-3231-AEDB-5B422FCA040D}"/>
              </a:ext>
            </a:extLst>
          </p:cNvPr>
          <p:cNvSpPr>
            <a:spLocks noGrp="1"/>
          </p:cNvSpPr>
          <p:nvPr>
            <p:ph type="body" idx="1"/>
          </p:nvPr>
        </p:nvSpPr>
        <p:spPr/>
        <p:txBody>
          <a:bodyPr/>
          <a:lstStyle/>
          <a:p>
            <a:endParaRPr lang="en-GB"/>
          </a:p>
        </p:txBody>
      </p:sp>
      <p:sp>
        <p:nvSpPr>
          <p:cNvPr id="14" name="TextBox 13">
            <a:extLst>
              <a:ext uri="{FF2B5EF4-FFF2-40B4-BE49-F238E27FC236}">
                <a16:creationId xmlns:a16="http://schemas.microsoft.com/office/drawing/2014/main" id="{D2D2E55B-5349-0B7E-77C2-3DEFEA42903B}"/>
              </a:ext>
            </a:extLst>
          </p:cNvPr>
          <p:cNvSpPr txBox="1"/>
          <p:nvPr/>
        </p:nvSpPr>
        <p:spPr>
          <a:xfrm>
            <a:off x="548148" y="1547958"/>
            <a:ext cx="8047704" cy="31700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The impact of a fiscal boost depends on (at least), three things: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1" i="0" u="none" strike="noStrike" kern="0" cap="none" spc="0" normalizeH="0" baseline="0" noProof="0" dirty="0">
                <a:ln>
                  <a:noFill/>
                </a:ln>
                <a:solidFill>
                  <a:srgbClr val="000000"/>
                </a:solidFill>
                <a:effectLst/>
                <a:uLnTx/>
                <a:uFillTx/>
                <a:latin typeface="Helvetica Neue Light" panose="02000403000000020004"/>
                <a:cs typeface="Arial"/>
                <a:sym typeface="Arial"/>
              </a:rPr>
              <a:t>Size</a:t>
            </a: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 How much does the government spend?</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1" i="0" u="none" strike="noStrike" kern="0" cap="none" spc="0" normalizeH="0" baseline="0" noProof="0" dirty="0">
                <a:ln>
                  <a:noFill/>
                </a:ln>
                <a:solidFill>
                  <a:srgbClr val="000000"/>
                </a:solidFill>
                <a:effectLst/>
                <a:uLnTx/>
                <a:uFillTx/>
                <a:latin typeface="Helvetica Neue Light" panose="02000403000000020004"/>
                <a:cs typeface="Arial"/>
                <a:sym typeface="Arial"/>
              </a:rPr>
              <a:t>MPC</a:t>
            </a: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 What fraction received is spent?</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1" i="0" u="none" strike="noStrike" kern="0" cap="none" spc="0" normalizeH="0" baseline="0" noProof="0" dirty="0">
                <a:ln>
                  <a:noFill/>
                </a:ln>
                <a:solidFill>
                  <a:srgbClr val="000000"/>
                </a:solidFill>
                <a:effectLst/>
                <a:uLnTx/>
                <a:uFillTx/>
                <a:latin typeface="Helvetica Neue Light" panose="02000403000000020004"/>
                <a:cs typeface="Arial"/>
                <a:sym typeface="Arial"/>
              </a:rPr>
              <a:t>Multiplier</a:t>
            </a: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 How much do circular flow type relationship do to propagate the ripples of spending through the economy?</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As a first approximation:  </a:t>
            </a:r>
            <a:r>
              <a:rPr kumimoji="0" lang="en-US" sz="2000" b="1" i="0" u="none" strike="noStrike" kern="0" cap="none" spc="0" normalizeH="0" baseline="0" noProof="0" dirty="0">
                <a:ln>
                  <a:noFill/>
                </a:ln>
                <a:solidFill>
                  <a:srgbClr val="000000"/>
                </a:solidFill>
                <a:effectLst/>
                <a:uLnTx/>
                <a:uFillTx/>
                <a:latin typeface="Helvetica Neue Light" panose="02000403000000020004"/>
                <a:cs typeface="Arial"/>
                <a:sym typeface="Arial"/>
              </a:rPr>
              <a:t>GDP rise = Size x MPC x Multiplier. </a:t>
            </a:r>
            <a:endParaRPr kumimoji="0" lang="en-GB" sz="2000" b="1"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p:txBody>
      </p:sp>
    </p:spTree>
    <p:extLst>
      <p:ext uri="{BB962C8B-B14F-4D97-AF65-F5344CB8AC3E}">
        <p14:creationId xmlns:p14="http://schemas.microsoft.com/office/powerpoint/2010/main" val="33043359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922713F-8A3C-D32C-C50C-62A8C01107D3}"/>
              </a:ext>
            </a:extLst>
          </p:cNvPr>
          <p:cNvSpPr>
            <a:spLocks noGrp="1"/>
          </p:cNvSpPr>
          <p:nvPr>
            <p:ph type="title"/>
          </p:nvPr>
        </p:nvSpPr>
        <p:spPr/>
        <p:txBody>
          <a:bodyPr/>
          <a:lstStyle/>
          <a:p>
            <a:r>
              <a:rPr lang="en-US" b="0" dirty="0">
                <a:latin typeface="Gotham" panose="02000504050000020004" pitchFamily="2" charset="0"/>
              </a:rPr>
              <a:t>Multipliers – what influences them?</a:t>
            </a:r>
            <a:br>
              <a:rPr lang="en-US" b="0" dirty="0">
                <a:latin typeface="Gotham" panose="02000504050000020004" pitchFamily="2" charset="0"/>
              </a:rPr>
            </a:br>
            <a:r>
              <a:rPr lang="en-US" sz="1600" b="0" dirty="0">
                <a:solidFill>
                  <a:schemeClr val="tx1"/>
                </a:solidFill>
                <a:latin typeface="Gotham" panose="02000504050000020004" pitchFamily="2" charset="0"/>
              </a:rPr>
              <a:t>How much GDP do you get for your buck?</a:t>
            </a:r>
            <a:endParaRPr lang="en-US" b="0" dirty="0">
              <a:solidFill>
                <a:schemeClr val="tx1"/>
              </a:solidFill>
              <a:latin typeface="Gotham" panose="02000504050000020004" pitchFamily="2" charset="0"/>
            </a:endParaRPr>
          </a:p>
        </p:txBody>
      </p:sp>
      <p:sp>
        <p:nvSpPr>
          <p:cNvPr id="3" name="Text Placeholder 2"/>
          <p:cNvSpPr>
            <a:spLocks noGrp="1"/>
          </p:cNvSpPr>
          <p:nvPr>
            <p:ph type="body" idx="1"/>
          </p:nvPr>
        </p:nvSpPr>
        <p:spPr/>
        <p:txBody>
          <a:bodyPr/>
          <a:lstStyle/>
          <a:p>
            <a:pPr marL="101600" indent="0">
              <a:spcBef>
                <a:spcPts val="300"/>
              </a:spcBef>
              <a:spcAft>
                <a:spcPts val="300"/>
              </a:spcAft>
              <a:buNone/>
            </a:pPr>
            <a:r>
              <a:rPr lang="en-US" sz="1800" dirty="0"/>
              <a:t>What influences multipliers?</a:t>
            </a:r>
          </a:p>
          <a:p>
            <a:pPr>
              <a:spcBef>
                <a:spcPts val="300"/>
              </a:spcBef>
              <a:spcAft>
                <a:spcPts val="300"/>
              </a:spcAft>
            </a:pPr>
            <a:r>
              <a:rPr lang="en-US" sz="1800" dirty="0"/>
              <a:t>Trade openness. ↓ ↓ More openness can mean demand leakage through imports. </a:t>
            </a:r>
          </a:p>
          <a:p>
            <a:pPr>
              <a:spcBef>
                <a:spcPts val="300"/>
              </a:spcBef>
              <a:spcAft>
                <a:spcPts val="300"/>
              </a:spcAft>
            </a:pPr>
            <a:r>
              <a:rPr lang="en-US" sz="1800" dirty="0"/>
              <a:t>Labor market flexibility. ↓ ↓ More rigid may mean reduced wage flexibility and higher response to demand shocks </a:t>
            </a:r>
          </a:p>
          <a:p>
            <a:pPr>
              <a:spcBef>
                <a:spcPts val="300"/>
              </a:spcBef>
              <a:spcAft>
                <a:spcPts val="300"/>
              </a:spcAft>
            </a:pPr>
            <a:r>
              <a:rPr lang="en-US" sz="1800" dirty="0"/>
              <a:t>Automatic stabilizers. ↓ ↓  Larger automatic stabilizers reduce fiscal multipliers, by mechanically offsetting the initial fiscal shock.</a:t>
            </a:r>
          </a:p>
          <a:p>
            <a:pPr>
              <a:spcBef>
                <a:spcPts val="300"/>
              </a:spcBef>
              <a:spcAft>
                <a:spcPts val="300"/>
              </a:spcAft>
            </a:pPr>
            <a:r>
              <a:rPr lang="en-US" sz="1800" dirty="0"/>
              <a:t>Exchange rate flexibility. ↓ ↓  Flexible exchange rate regimes may have smaller M, as EXR move offsets impact of fiscal policy </a:t>
            </a:r>
          </a:p>
          <a:p>
            <a:pPr>
              <a:spcBef>
                <a:spcPts val="300"/>
              </a:spcBef>
              <a:spcAft>
                <a:spcPts val="300"/>
              </a:spcAft>
            </a:pPr>
            <a:r>
              <a:rPr lang="en-US" sz="1800" dirty="0"/>
              <a:t>Debt level. ↓ ↓  High-debt can lower multipliers, via credibility/confidence effects on demand and risk premia.</a:t>
            </a:r>
          </a:p>
          <a:p>
            <a:pPr marL="101600" indent="0">
              <a:spcBef>
                <a:spcPts val="300"/>
              </a:spcBef>
              <a:spcAft>
                <a:spcPts val="300"/>
              </a:spcAft>
              <a:buNone/>
            </a:pPr>
            <a:r>
              <a:rPr lang="en-US" sz="1800" dirty="0"/>
              <a:t>IMF (</a:t>
            </a:r>
            <a:r>
              <a:rPr lang="en-US" sz="1800" dirty="0">
                <a:hlinkClick r:id="rId2"/>
              </a:rPr>
              <a:t>2014</a:t>
            </a:r>
            <a:r>
              <a:rPr lang="en-US" sz="1800" dirty="0"/>
              <a:t>).</a:t>
            </a:r>
          </a:p>
        </p:txBody>
      </p:sp>
    </p:spTree>
    <p:extLst>
      <p:ext uri="{BB962C8B-B14F-4D97-AF65-F5344CB8AC3E}">
        <p14:creationId xmlns:p14="http://schemas.microsoft.com/office/powerpoint/2010/main" val="247508418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23"/>
        <p:cNvGrpSpPr/>
        <p:nvPr/>
      </p:nvGrpSpPr>
      <p:grpSpPr>
        <a:xfrm>
          <a:off x="0" y="0"/>
          <a:ext cx="0" cy="0"/>
          <a:chOff x="0" y="0"/>
          <a:chExt cx="0" cy="0"/>
        </a:xfrm>
      </p:grpSpPr>
      <p:sp>
        <p:nvSpPr>
          <p:cNvPr id="26" name="Google Shape;26;p4"/>
          <p:cNvSpPr txBox="1">
            <a:spLocks noGrp="1"/>
          </p:cNvSpPr>
          <p:nvPr>
            <p:ph type="body" idx="4294967295"/>
          </p:nvPr>
        </p:nvSpPr>
        <p:spPr>
          <a:xfrm>
            <a:off x="523621" y="2505837"/>
            <a:ext cx="8245475" cy="4973638"/>
          </a:xfrm>
          <a:prstGeom prst="rect">
            <a:avLst/>
          </a:prstGeom>
          <a:noFill/>
          <a:ln>
            <a:noFill/>
          </a:ln>
        </p:spPr>
        <p:txBody>
          <a:bodyPr spcFirstLastPara="1" wrap="square" lIns="91425" tIns="45700" rIns="91425" bIns="45700" anchor="t" anchorCtr="0">
            <a:noAutofit/>
          </a:bodyPr>
          <a:lstStyle/>
          <a:p>
            <a:pPr marL="0" indent="0" algn="ctr"/>
            <a:r>
              <a:rPr lang="en-US" sz="3200" dirty="0">
                <a:solidFill>
                  <a:schemeClr val="bg1"/>
                </a:solidFill>
                <a:latin typeface="Gotham" panose="02000504050000020004" pitchFamily="2" charset="0"/>
              </a:rPr>
              <a:t>Spending and saving</a:t>
            </a:r>
          </a:p>
          <a:p>
            <a:pPr marL="0" indent="0" algn="ctr"/>
            <a:endParaRPr lang="en-US" sz="1800" dirty="0">
              <a:solidFill>
                <a:schemeClr val="bg1"/>
              </a:solidFill>
              <a:latin typeface="Gotham" panose="02000504050000020004" pitchFamily="2" charset="0"/>
            </a:endParaRPr>
          </a:p>
          <a:p>
            <a:pPr algn="ctr"/>
            <a:r>
              <a:rPr lang="en-US" sz="1800" i="1" dirty="0">
                <a:solidFill>
                  <a:schemeClr val="bg1"/>
                </a:solidFill>
                <a:latin typeface="Times New Roman" panose="02020603050405020304" pitchFamily="18" charset="0"/>
                <a:cs typeface="Times New Roman" panose="02020603050405020304" pitchFamily="18" charset="0"/>
              </a:rPr>
              <a:t>Bid ideas at the core of economics</a:t>
            </a:r>
          </a:p>
          <a:p>
            <a:pPr algn="ctr"/>
            <a:endParaRPr lang="en-US" sz="1800" i="1" dirty="0">
              <a:solidFill>
                <a:schemeClr val="bg1"/>
              </a:solidFill>
              <a:latin typeface="Times New Roman" panose="02020603050405020304" pitchFamily="18" charset="0"/>
              <a:cs typeface="Times New Roman" panose="02020603050405020304" pitchFamily="18" charset="0"/>
            </a:endParaRPr>
          </a:p>
          <a:p>
            <a:pPr algn="ctr"/>
            <a:endParaRPr lang="en-US" sz="1600" dirty="0">
              <a:solidFill>
                <a:schemeClr val="bg1"/>
              </a:solidFill>
              <a:latin typeface="Gotham" panose="02000504050000020004" pitchFamily="2" charset="0"/>
              <a:cs typeface="Times New Roman" panose="02020603050405020304" pitchFamily="18" charset="0"/>
            </a:endParaRPr>
          </a:p>
        </p:txBody>
      </p:sp>
    </p:spTree>
    <p:extLst>
      <p:ext uri="{BB962C8B-B14F-4D97-AF65-F5344CB8AC3E}">
        <p14:creationId xmlns:p14="http://schemas.microsoft.com/office/powerpoint/2010/main" val="428207539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23"/>
        <p:cNvGrpSpPr/>
        <p:nvPr/>
      </p:nvGrpSpPr>
      <p:grpSpPr>
        <a:xfrm>
          <a:off x="0" y="0"/>
          <a:ext cx="0" cy="0"/>
          <a:chOff x="0" y="0"/>
          <a:chExt cx="0" cy="0"/>
        </a:xfrm>
      </p:grpSpPr>
      <p:sp>
        <p:nvSpPr>
          <p:cNvPr id="26" name="Google Shape;26;p4"/>
          <p:cNvSpPr txBox="1">
            <a:spLocks noGrp="1"/>
          </p:cNvSpPr>
          <p:nvPr>
            <p:ph type="body" idx="4294967295"/>
          </p:nvPr>
        </p:nvSpPr>
        <p:spPr>
          <a:xfrm>
            <a:off x="449262" y="3100197"/>
            <a:ext cx="8245475" cy="4973638"/>
          </a:xfrm>
          <a:prstGeom prst="rect">
            <a:avLst/>
          </a:prstGeom>
          <a:noFill/>
          <a:ln>
            <a:noFill/>
          </a:ln>
        </p:spPr>
        <p:txBody>
          <a:bodyPr spcFirstLastPara="1" wrap="square" lIns="91425" tIns="45700" rIns="91425" bIns="45700" anchor="t" anchorCtr="0">
            <a:noAutofit/>
          </a:bodyPr>
          <a:lstStyle/>
          <a:p>
            <a:pPr marL="0" indent="0" algn="ctr"/>
            <a:r>
              <a:rPr lang="en-US" sz="3200" dirty="0">
                <a:solidFill>
                  <a:schemeClr val="bg1"/>
                </a:solidFill>
                <a:latin typeface="Gotham" panose="02000504050000020004" pitchFamily="2" charset="0"/>
              </a:rPr>
              <a:t>Extra Material</a:t>
            </a:r>
          </a:p>
          <a:p>
            <a:pPr marL="0" indent="0" algn="ctr"/>
            <a:endParaRPr lang="en-US" sz="1800" dirty="0">
              <a:solidFill>
                <a:schemeClr val="bg1"/>
              </a:solidFill>
              <a:latin typeface="Gotham" panose="02000504050000020004" pitchFamily="2" charset="0"/>
            </a:endParaRPr>
          </a:p>
          <a:p>
            <a:pPr algn="ctr"/>
            <a:endParaRPr lang="en-US" sz="1800" i="1" dirty="0">
              <a:solidFill>
                <a:schemeClr val="bg1"/>
              </a:solidFill>
              <a:latin typeface="Times New Roman" panose="02020603050405020304" pitchFamily="18" charset="0"/>
              <a:cs typeface="Times New Roman" panose="02020603050405020304" pitchFamily="18" charset="0"/>
            </a:endParaRPr>
          </a:p>
          <a:p>
            <a:pPr algn="ctr"/>
            <a:endParaRPr lang="en-US" sz="1600" dirty="0">
              <a:solidFill>
                <a:schemeClr val="bg1"/>
              </a:solidFill>
              <a:latin typeface="Gotham" panose="02000504050000020004" pitchFamily="2" charset="0"/>
              <a:cs typeface="Times New Roman" panose="02020603050405020304" pitchFamily="18" charset="0"/>
            </a:endParaRPr>
          </a:p>
        </p:txBody>
      </p:sp>
    </p:spTree>
    <p:extLst>
      <p:ext uri="{BB962C8B-B14F-4D97-AF65-F5344CB8AC3E}">
        <p14:creationId xmlns:p14="http://schemas.microsoft.com/office/powerpoint/2010/main" val="95019043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cursive Macroeconomic Theory - Walmart.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8140" y="1230554"/>
            <a:ext cx="2122680" cy="2820335"/>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427702" y="1433430"/>
            <a:ext cx="3891086" cy="4529960"/>
          </a:xfrm>
          <a:prstGeom prst="roundRect">
            <a:avLst/>
          </a:prstGeom>
          <a:noFill/>
          <a:ln>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mn-cs"/>
                <a:sym typeface="Arial"/>
              </a:rPr>
              <a:t>“Clues in our DNA tell biologists that we humans share a common ancestor called Eve who lived 200,000 years ago.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0"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mn-cs"/>
                <a:sym typeface="Arial"/>
              </a:rPr>
              <a:t>All of macroeconomics too seems to have descended from a common source, Irving Fisher’s and Milton Friedman’s consumption Euler equation, the cornerstone of the permanent income theory of consumption.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0"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mn-cs"/>
                <a:sym typeface="Arial"/>
              </a:rPr>
              <a:t>Modern macroeconomics records the fruit and frustration of a long love-hate affair with the permanent income hypothesis.”</a:t>
            </a:r>
          </a:p>
        </p:txBody>
      </p:sp>
      <p:pic>
        <p:nvPicPr>
          <p:cNvPr id="1028" name="Picture 4" descr="eonhard Euler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2507" y="1230555"/>
            <a:ext cx="2166956" cy="28203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782507" y="4099289"/>
            <a:ext cx="239635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000000"/>
                </a:solidFill>
                <a:effectLst/>
                <a:uLnTx/>
                <a:uFillTx/>
                <a:latin typeface="Arial"/>
                <a:cs typeface="Arial"/>
                <a:sym typeface="Arial"/>
              </a:rPr>
              <a:t>Leonhard Euler (1707-83)</a:t>
            </a:r>
          </a:p>
        </p:txBody>
      </p:sp>
      <p:sp>
        <p:nvSpPr>
          <p:cNvPr id="9" name="Title 1">
            <a:extLst>
              <a:ext uri="{FF2B5EF4-FFF2-40B4-BE49-F238E27FC236}">
                <a16:creationId xmlns:a16="http://schemas.microsoft.com/office/drawing/2014/main" id="{43B167A6-79D5-85E4-7D87-AD7F4644DC20}"/>
              </a:ext>
            </a:extLst>
          </p:cNvPr>
          <p:cNvSpPr>
            <a:spLocks noGrp="1"/>
          </p:cNvSpPr>
          <p:nvPr>
            <p:ph type="title"/>
          </p:nvPr>
        </p:nvSpPr>
        <p:spPr/>
        <p:txBody>
          <a:bodyPr/>
          <a:lstStyle/>
          <a:p>
            <a:r>
              <a:rPr lang="en-US" b="0" dirty="0">
                <a:latin typeface="Gotham" panose="02000504050000020004" pitchFamily="2" charset="0"/>
              </a:rPr>
              <a:t>The Euler Equation</a:t>
            </a:r>
            <a:br>
              <a:rPr lang="en-US" b="0" dirty="0">
                <a:latin typeface="Gotham" panose="02000504050000020004" pitchFamily="2" charset="0"/>
              </a:rPr>
            </a:br>
            <a:r>
              <a:rPr lang="en-US" sz="1600" b="0" dirty="0">
                <a:solidFill>
                  <a:schemeClr val="tx1"/>
                </a:solidFill>
                <a:latin typeface="Gotham" panose="02000504050000020004" pitchFamily="2" charset="0"/>
              </a:rPr>
              <a:t>The most important equation in modern macroeconomics</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63A96BB0-8272-F5E7-C2DF-D6023CB3479D}"/>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622659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Shape 23"/>
        <p:cNvGrpSpPr/>
        <p:nvPr/>
      </p:nvGrpSpPr>
      <p:grpSpPr>
        <a:xfrm>
          <a:off x="0" y="0"/>
          <a:ext cx="0" cy="0"/>
          <a:chOff x="0" y="0"/>
          <a:chExt cx="0" cy="0"/>
        </a:xfrm>
      </p:grpSpPr>
      <p:sp>
        <p:nvSpPr>
          <p:cNvPr id="26" name="Google Shape;26;p4"/>
          <p:cNvSpPr txBox="1">
            <a:spLocks noGrp="1"/>
          </p:cNvSpPr>
          <p:nvPr>
            <p:ph type="body" idx="4294967295"/>
          </p:nvPr>
        </p:nvSpPr>
        <p:spPr>
          <a:xfrm>
            <a:off x="551053" y="2743581"/>
            <a:ext cx="8245475" cy="4973638"/>
          </a:xfrm>
          <a:prstGeom prst="rect">
            <a:avLst/>
          </a:prstGeom>
          <a:noFill/>
          <a:ln>
            <a:noFill/>
          </a:ln>
        </p:spPr>
        <p:txBody>
          <a:bodyPr spcFirstLastPara="1" wrap="square" lIns="91425" tIns="45700" rIns="91425" bIns="45700" anchor="t" anchorCtr="0">
            <a:noAutofit/>
          </a:bodyPr>
          <a:lstStyle/>
          <a:p>
            <a:pPr marL="0" indent="0" algn="ctr"/>
            <a:r>
              <a:rPr lang="en-US" sz="3200" dirty="0">
                <a:solidFill>
                  <a:schemeClr val="bg1"/>
                </a:solidFill>
                <a:latin typeface="Gotham" panose="02000504050000020004" pitchFamily="2" charset="0"/>
              </a:rPr>
              <a:t>Deficits</a:t>
            </a:r>
          </a:p>
          <a:p>
            <a:pPr marL="0" indent="0" algn="ctr"/>
            <a:endParaRPr lang="en-US" sz="1800" dirty="0">
              <a:solidFill>
                <a:schemeClr val="bg1"/>
              </a:solidFill>
              <a:latin typeface="Gotham" panose="02000504050000020004" pitchFamily="2" charset="0"/>
            </a:endParaRPr>
          </a:p>
          <a:p>
            <a:pPr algn="ctr"/>
            <a:r>
              <a:rPr lang="en-GB" sz="1800" i="1" dirty="0">
                <a:solidFill>
                  <a:schemeClr val="bg1"/>
                </a:solidFill>
                <a:latin typeface="Times New Roman" panose="02020603050405020304" pitchFamily="18" charset="0"/>
                <a:cs typeface="Times New Roman" panose="02020603050405020304" pitchFamily="18" charset="0"/>
              </a:rPr>
              <a:t>What happens when income is lower than spending?</a:t>
            </a:r>
          </a:p>
          <a:p>
            <a:pPr algn="ctr"/>
            <a:endParaRPr lang="en-GB" sz="1800" i="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206761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20FCE1A1-93DB-4B3D-92E4-7531119903B5}"/>
              </a:ext>
            </a:extLst>
          </p:cNvPr>
          <p:cNvSpPr>
            <a:spLocks noGrp="1"/>
          </p:cNvSpPr>
          <p:nvPr>
            <p:ph type="title"/>
          </p:nvPr>
        </p:nvSpPr>
        <p:spPr/>
        <p:txBody>
          <a:bodyPr/>
          <a:lstStyle/>
          <a:p>
            <a:r>
              <a:rPr lang="en-US" b="0" dirty="0">
                <a:latin typeface="Gotham" panose="02000504050000020004" pitchFamily="2" charset="0"/>
              </a:rPr>
              <a:t>Permanent Income Hypothesis</a:t>
            </a:r>
            <a:br>
              <a:rPr lang="en-US" b="0" dirty="0">
                <a:latin typeface="Gotham" panose="02000504050000020004" pitchFamily="2" charset="0"/>
              </a:rPr>
            </a:br>
            <a:r>
              <a:rPr lang="en-US" sz="1600" b="0" dirty="0">
                <a:solidFill>
                  <a:schemeClr val="tx1"/>
                </a:solidFill>
                <a:latin typeface="Gotham" panose="02000504050000020004" pitchFamily="2" charset="0"/>
              </a:rPr>
              <a:t>The reason MPC may be very small</a:t>
            </a:r>
            <a:endParaRPr lang="en-US" b="0" dirty="0">
              <a:solidFill>
                <a:schemeClr val="tx1"/>
              </a:solidFill>
              <a:latin typeface="Gotham" panose="02000504050000020004" pitchFamily="2" charset="0"/>
            </a:endParaRPr>
          </a:p>
        </p:txBody>
      </p:sp>
      <p:sp>
        <p:nvSpPr>
          <p:cNvPr id="3" name="Text Placeholder 2"/>
          <p:cNvSpPr>
            <a:spLocks noGrp="1"/>
          </p:cNvSpPr>
          <p:nvPr>
            <p:ph type="body" idx="1"/>
          </p:nvPr>
        </p:nvSpPr>
        <p:spPr/>
        <p:txBody>
          <a:bodyPr/>
          <a:lstStyle/>
          <a:p>
            <a:pPr marL="101600" indent="0">
              <a:buNone/>
            </a:pPr>
            <a:endParaRPr lang="en-US" dirty="0"/>
          </a:p>
          <a:p>
            <a:pPr marL="101600" indent="0">
              <a:buNone/>
            </a:pPr>
            <a:r>
              <a:rPr lang="en-US" dirty="0"/>
              <a:t>Using the framework above, we find that:</a:t>
            </a:r>
          </a:p>
          <a:p>
            <a:pPr marL="101600" indent="0">
              <a:buNone/>
            </a:pPr>
            <a:r>
              <a:rPr lang="en-US" dirty="0"/>
              <a:t>Consumption is equal to </a:t>
            </a:r>
            <a:r>
              <a:rPr lang="en-US" b="1" dirty="0">
                <a:solidFill>
                  <a:schemeClr val="bg2"/>
                </a:solidFill>
              </a:rPr>
              <a:t>permanent income</a:t>
            </a:r>
            <a:r>
              <a:rPr lang="en-US" dirty="0">
                <a:solidFill>
                  <a:schemeClr val="tx1"/>
                </a:solidFill>
              </a:rPr>
              <a:t> (not current income)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Human wealth is total (discounted) lifetime income</a:t>
            </a:r>
          </a:p>
          <a:p>
            <a:r>
              <a:rPr lang="en-US" dirty="0"/>
              <a:t>Total wealth is the sum of financial wealth and human wealth</a:t>
            </a:r>
          </a:p>
          <a:p>
            <a:endParaRPr lang="en-US" dirty="0"/>
          </a:p>
        </p:txBody>
      </p:sp>
      <p:pic>
        <p:nvPicPr>
          <p:cNvPr id="5" name="Picture 4"/>
          <p:cNvPicPr>
            <a:picLocks noChangeAspect="1"/>
          </p:cNvPicPr>
          <p:nvPr/>
        </p:nvPicPr>
        <p:blipFill>
          <a:blip r:embed="rId3"/>
          <a:stretch>
            <a:fillRect/>
          </a:stretch>
        </p:blipFill>
        <p:spPr>
          <a:xfrm>
            <a:off x="1944413" y="3229482"/>
            <a:ext cx="4981903" cy="757664"/>
          </a:xfrm>
          <a:prstGeom prst="rect">
            <a:avLst/>
          </a:prstGeom>
        </p:spPr>
      </p:pic>
      <p:sp>
        <p:nvSpPr>
          <p:cNvPr id="6" name="TextBox 5"/>
          <p:cNvSpPr txBox="1"/>
          <p:nvPr/>
        </p:nvSpPr>
        <p:spPr>
          <a:xfrm>
            <a:off x="1865528" y="2551891"/>
            <a:ext cx="96163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Spending today</a:t>
            </a:r>
          </a:p>
        </p:txBody>
      </p:sp>
      <p:sp>
        <p:nvSpPr>
          <p:cNvPr id="7" name="Left Brace 6"/>
          <p:cNvSpPr/>
          <p:nvPr/>
        </p:nvSpPr>
        <p:spPr>
          <a:xfrm rot="5400000">
            <a:off x="2210238" y="2823547"/>
            <a:ext cx="280220" cy="81187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8" name="Left Brace 7"/>
          <p:cNvSpPr/>
          <p:nvPr/>
        </p:nvSpPr>
        <p:spPr>
          <a:xfrm rot="5400000">
            <a:off x="5123666" y="1453549"/>
            <a:ext cx="280220" cy="332507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9" name="TextBox 8"/>
          <p:cNvSpPr txBox="1"/>
          <p:nvPr/>
        </p:nvSpPr>
        <p:spPr>
          <a:xfrm>
            <a:off x="4235489" y="2610456"/>
            <a:ext cx="228857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Arial"/>
              </a:rPr>
              <a:t>Permanent </a:t>
            </a:r>
            <a:r>
              <a:rPr kumimoji="0" lang="en-US" sz="1400" b="0" i="0" u="none" strike="noStrike" kern="0" cap="none" spc="0" normalizeH="0" baseline="0" noProof="0" dirty="0">
                <a:ln>
                  <a:noFill/>
                </a:ln>
                <a:solidFill>
                  <a:srgbClr val="000000"/>
                </a:solidFill>
                <a:effectLst/>
                <a:uLnTx/>
                <a:uFillTx/>
                <a:latin typeface="Arial"/>
                <a:cs typeface="Arial"/>
                <a:sym typeface="Arial"/>
              </a:rPr>
              <a:t>income</a:t>
            </a:r>
          </a:p>
        </p:txBody>
      </p:sp>
      <p:sp>
        <p:nvSpPr>
          <p:cNvPr id="10" name="Left Brace 9"/>
          <p:cNvSpPr/>
          <p:nvPr/>
        </p:nvSpPr>
        <p:spPr>
          <a:xfrm rot="16200000">
            <a:off x="4430709" y="3721388"/>
            <a:ext cx="280220" cy="81187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11" name="TextBox 10"/>
          <p:cNvSpPr txBox="1"/>
          <p:nvPr/>
        </p:nvSpPr>
        <p:spPr>
          <a:xfrm>
            <a:off x="4164884" y="4340149"/>
            <a:ext cx="96163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Financial wealth</a:t>
            </a:r>
          </a:p>
        </p:txBody>
      </p:sp>
      <p:sp>
        <p:nvSpPr>
          <p:cNvPr id="12" name="Left Brace 11"/>
          <p:cNvSpPr/>
          <p:nvPr/>
        </p:nvSpPr>
        <p:spPr>
          <a:xfrm rot="16200000">
            <a:off x="6078837" y="3706497"/>
            <a:ext cx="280220" cy="81187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13" name="TextBox 12"/>
          <p:cNvSpPr txBox="1"/>
          <p:nvPr/>
        </p:nvSpPr>
        <p:spPr>
          <a:xfrm>
            <a:off x="5813012" y="4309308"/>
            <a:ext cx="96163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Human wealth</a:t>
            </a:r>
          </a:p>
        </p:txBody>
      </p:sp>
      <p:sp>
        <p:nvSpPr>
          <p:cNvPr id="14" name="Left Brace 13">
            <a:extLst>
              <a:ext uri="{FF2B5EF4-FFF2-40B4-BE49-F238E27FC236}">
                <a16:creationId xmlns:a16="http://schemas.microsoft.com/office/drawing/2014/main" id="{9D48A64A-904B-D649-8E1E-D057CB4D51B4}"/>
              </a:ext>
            </a:extLst>
          </p:cNvPr>
          <p:cNvSpPr/>
          <p:nvPr/>
        </p:nvSpPr>
        <p:spPr>
          <a:xfrm rot="16200000">
            <a:off x="3542529" y="3625160"/>
            <a:ext cx="280221" cy="70802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15" name="TextBox 14">
            <a:extLst>
              <a:ext uri="{FF2B5EF4-FFF2-40B4-BE49-F238E27FC236}">
                <a16:creationId xmlns:a16="http://schemas.microsoft.com/office/drawing/2014/main" id="{98917D19-567E-9F4E-942D-DFED881A7EA7}"/>
              </a:ext>
            </a:extLst>
          </p:cNvPr>
          <p:cNvSpPr txBox="1"/>
          <p:nvPr/>
        </p:nvSpPr>
        <p:spPr>
          <a:xfrm>
            <a:off x="3201822" y="4059862"/>
            <a:ext cx="96163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Interest rate</a:t>
            </a:r>
          </a:p>
        </p:txBody>
      </p:sp>
    </p:spTree>
    <p:extLst>
      <p:ext uri="{BB962C8B-B14F-4D97-AF65-F5344CB8AC3E}">
        <p14:creationId xmlns:p14="http://schemas.microsoft.com/office/powerpoint/2010/main" val="173344175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20FCE1A1-93DB-4B3D-92E4-7531119903B5}"/>
              </a:ext>
            </a:extLst>
          </p:cNvPr>
          <p:cNvSpPr>
            <a:spLocks noGrp="1"/>
          </p:cNvSpPr>
          <p:nvPr>
            <p:ph type="title"/>
          </p:nvPr>
        </p:nvSpPr>
        <p:spPr/>
        <p:txBody>
          <a:bodyPr/>
          <a:lstStyle/>
          <a:p>
            <a:r>
              <a:rPr lang="en-US" b="0" dirty="0">
                <a:latin typeface="Gotham" panose="02000504050000020004" pitchFamily="2" charset="0"/>
              </a:rPr>
              <a:t>From PIH to MPC</a:t>
            </a:r>
            <a:br>
              <a:rPr lang="en-US" b="0" dirty="0">
                <a:latin typeface="Gotham" panose="02000504050000020004" pitchFamily="2" charset="0"/>
              </a:rPr>
            </a:br>
            <a:r>
              <a:rPr lang="en-US" sz="1600" b="0" dirty="0">
                <a:solidFill>
                  <a:schemeClr val="tx1"/>
                </a:solidFill>
                <a:latin typeface="Gotham" panose="02000504050000020004" pitchFamily="2" charset="0"/>
              </a:rPr>
              <a:t>Reaction to a one-off windfall</a:t>
            </a:r>
            <a:endParaRPr lang="en-US" b="0" dirty="0">
              <a:solidFill>
                <a:schemeClr val="tx1"/>
              </a:solidFill>
              <a:latin typeface="Gotham" panose="02000504050000020004" pitchFamily="2" charset="0"/>
            </a:endParaRPr>
          </a:p>
        </p:txBody>
      </p:sp>
      <p:sp>
        <p:nvSpPr>
          <p:cNvPr id="3" name="Text Placeholder 2"/>
          <p:cNvSpPr>
            <a:spLocks noGrp="1"/>
          </p:cNvSpPr>
          <p:nvPr>
            <p:ph type="body" idx="1"/>
          </p:nvPr>
        </p:nvSpPr>
        <p:spPr/>
        <p:txBody>
          <a:bodyPr/>
          <a:lstStyle/>
          <a:p>
            <a:pPr marL="101600" indent="0">
              <a:buNone/>
            </a:pPr>
            <a:endParaRPr lang="en-US" dirty="0"/>
          </a:p>
          <a:p>
            <a:pPr marL="101600" indent="0">
              <a:buNone/>
            </a:pPr>
            <a:r>
              <a:rPr lang="en-US" dirty="0"/>
              <a:t>Suppose we receive a one-off tax credit of $500.</a:t>
            </a:r>
          </a:p>
          <a:p>
            <a:pPr marL="101600" indent="0">
              <a:buNone/>
            </a:pPr>
            <a:r>
              <a:rPr lang="en-US" dirty="0"/>
              <a:t> </a:t>
            </a:r>
          </a:p>
          <a:p>
            <a:pPr marL="101600" indent="0">
              <a:buNone/>
            </a:pPr>
            <a:r>
              <a:rPr lang="en-US" dirty="0"/>
              <a:t>Wealth in this period is up by $500. </a:t>
            </a:r>
          </a:p>
          <a:p>
            <a:pPr marL="101600" indent="0">
              <a:buNone/>
            </a:pPr>
            <a:endParaRPr lang="en-US" dirty="0"/>
          </a:p>
          <a:p>
            <a:pPr marL="101600" indent="0">
              <a:buNone/>
            </a:pPr>
            <a:r>
              <a:rPr lang="en-US" dirty="0"/>
              <a:t>The change in consumption today is just r. This might be 3%</a:t>
            </a:r>
          </a:p>
          <a:p>
            <a:pPr marL="101600" indent="0">
              <a:buNone/>
            </a:pPr>
            <a:endParaRPr lang="en-US" dirty="0"/>
          </a:p>
          <a:p>
            <a:pPr marL="101600" indent="0">
              <a:buNone/>
            </a:pPr>
            <a:r>
              <a:rPr lang="en-US" dirty="0"/>
              <a:t>The intuition is that the windfall changes the PI of the consumer very little – they are looking out across their whole lifetime. </a:t>
            </a:r>
          </a:p>
        </p:txBody>
      </p:sp>
    </p:spTree>
    <p:extLst>
      <p:ext uri="{BB962C8B-B14F-4D97-AF65-F5344CB8AC3E}">
        <p14:creationId xmlns:p14="http://schemas.microsoft.com/office/powerpoint/2010/main" val="241001010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124" y="3969774"/>
            <a:ext cx="6913527" cy="2060192"/>
          </a:xfrm>
          <a:prstGeom prst="rect">
            <a:avLst/>
          </a:prstGeom>
        </p:spPr>
      </p:pic>
      <p:sp>
        <p:nvSpPr>
          <p:cNvPr id="6" name="Title 1">
            <a:extLst>
              <a:ext uri="{FF2B5EF4-FFF2-40B4-BE49-F238E27FC236}">
                <a16:creationId xmlns:a16="http://schemas.microsoft.com/office/drawing/2014/main" id="{74B0B4F2-C903-2959-ECC6-99ED948AEF2E}"/>
              </a:ext>
            </a:extLst>
          </p:cNvPr>
          <p:cNvSpPr>
            <a:spLocks noGrp="1"/>
          </p:cNvSpPr>
          <p:nvPr>
            <p:ph type="title"/>
          </p:nvPr>
        </p:nvSpPr>
        <p:spPr/>
        <p:txBody>
          <a:bodyPr/>
          <a:lstStyle/>
          <a:p>
            <a:r>
              <a:rPr lang="en-US" b="0" dirty="0">
                <a:latin typeface="Gotham" panose="02000504050000020004" pitchFamily="2" charset="0"/>
              </a:rPr>
              <a:t>A tax cut: how will workers react?</a:t>
            </a:r>
            <a:br>
              <a:rPr lang="en-US" b="0" dirty="0">
                <a:latin typeface="Gotham" panose="02000504050000020004" pitchFamily="2" charset="0"/>
              </a:rPr>
            </a:br>
            <a:r>
              <a:rPr lang="en-US" sz="1600" b="0" dirty="0">
                <a:solidFill>
                  <a:schemeClr val="tx1"/>
                </a:solidFill>
                <a:latin typeface="Gotham" panose="02000504050000020004" pitchFamily="2" charset="0"/>
              </a:rPr>
              <a:t>Can a tax cut stimulate the economy?</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911B53CC-CF9D-DCE7-8760-171F156ABB9B}"/>
              </a:ext>
            </a:extLst>
          </p:cNvPr>
          <p:cNvSpPr>
            <a:spLocks noGrp="1"/>
          </p:cNvSpPr>
          <p:nvPr>
            <p:ph type="body" idx="1"/>
          </p:nvPr>
        </p:nvSpPr>
        <p:spPr/>
        <p:txBody>
          <a:bodyPr/>
          <a:lstStyle/>
          <a:p>
            <a:endParaRPr lang="en-GB"/>
          </a:p>
        </p:txBody>
      </p:sp>
      <p:sp>
        <p:nvSpPr>
          <p:cNvPr id="7" name="TextBox 6">
            <a:extLst>
              <a:ext uri="{FF2B5EF4-FFF2-40B4-BE49-F238E27FC236}">
                <a16:creationId xmlns:a16="http://schemas.microsoft.com/office/drawing/2014/main" id="{4DB14FF4-9905-98EE-0CD1-9A384C30F584}"/>
              </a:ext>
            </a:extLst>
          </p:cNvPr>
          <p:cNvSpPr txBox="1"/>
          <p:nvPr/>
        </p:nvSpPr>
        <p:spPr>
          <a:xfrm flipH="1">
            <a:off x="457196" y="1368808"/>
            <a:ext cx="7388945"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sng" strike="noStrike" kern="0" cap="none" spc="0" normalizeH="0" baseline="0" noProof="0" dirty="0">
                <a:ln>
                  <a:noFill/>
                </a:ln>
                <a:solidFill>
                  <a:srgbClr val="000000"/>
                </a:solidFill>
                <a:effectLst/>
                <a:uLnTx/>
                <a:uFillTx/>
                <a:latin typeface="Helvetica Neue Light" panose="02000403000000020004"/>
                <a:cs typeface="Arial"/>
                <a:sym typeface="Arial"/>
              </a:rPr>
              <a:t>Research question</a:t>
            </a: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 how will labour supply react to wage changes? [AKA: what is the intertemporal elasticity of substitution in labor supply, or the </a:t>
            </a:r>
            <a:r>
              <a:rPr kumimoji="0" lang="en-US" sz="2000" b="0" i="1" u="none" strike="noStrike" kern="0" cap="none" spc="0" normalizeH="0" baseline="0" noProof="0" dirty="0">
                <a:ln>
                  <a:noFill/>
                </a:ln>
                <a:solidFill>
                  <a:srgbClr val="000000"/>
                </a:solidFill>
                <a:effectLst/>
                <a:uLnTx/>
                <a:uFillTx/>
                <a:latin typeface="Helvetica Neue Light" panose="02000403000000020004"/>
                <a:cs typeface="Arial"/>
                <a:sym typeface="Arial"/>
              </a:rPr>
              <a:t>Frisch elasticity</a:t>
            </a: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a:t>
            </a:r>
            <a:r>
              <a:rPr kumimoji="0" lang="en-US" sz="2000" b="0" i="1" u="none" strike="noStrike" kern="0" cap="none" spc="0" normalizeH="0" baseline="0" noProof="0" dirty="0">
                <a:ln>
                  <a:noFill/>
                </a:ln>
                <a:solidFill>
                  <a:srgbClr val="000000"/>
                </a:solidFill>
                <a:effectLst/>
                <a:uLnTx/>
                <a:uFillTx/>
                <a:latin typeface="Helvetica Neue Light" panose="02000403000000020004"/>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sng" strike="noStrike" kern="0" cap="none" spc="0" normalizeH="0" baseline="0" noProof="0" dirty="0">
                <a:ln>
                  <a:noFill/>
                </a:ln>
                <a:solidFill>
                  <a:srgbClr val="000000"/>
                </a:solidFill>
                <a:effectLst/>
                <a:uLnTx/>
                <a:uFillTx/>
                <a:latin typeface="Helvetica Neue Light" panose="02000403000000020004"/>
                <a:cs typeface="Arial"/>
                <a:sym typeface="Arial"/>
              </a:rPr>
              <a:t>Natural experiment</a:t>
            </a: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 Iceland cuts labour tax to zero for one year in 1987. Paper: Sigurdsson (</a:t>
            </a: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hlinkClick r:id="rId3"/>
              </a:rPr>
              <a:t>2022</a:t>
            </a: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a:t>
            </a:r>
            <a:endParaRPr kumimoji="0" lang="en-GB" sz="20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p:txBody>
      </p:sp>
    </p:spTree>
    <p:extLst>
      <p:ext uri="{BB962C8B-B14F-4D97-AF65-F5344CB8AC3E}">
        <p14:creationId xmlns:p14="http://schemas.microsoft.com/office/powerpoint/2010/main" val="128995501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D9FFB3F-E290-20DA-5C62-B2B34F2435BB}"/>
              </a:ext>
            </a:extLst>
          </p:cNvPr>
          <p:cNvPicPr>
            <a:picLocks noChangeAspect="1"/>
          </p:cNvPicPr>
          <p:nvPr/>
        </p:nvPicPr>
        <p:blipFill>
          <a:blip r:embed="rId2"/>
          <a:stretch>
            <a:fillRect/>
          </a:stretch>
        </p:blipFill>
        <p:spPr>
          <a:xfrm>
            <a:off x="91409" y="790575"/>
            <a:ext cx="7800975" cy="6067425"/>
          </a:xfrm>
          <a:prstGeom prst="rect">
            <a:avLst/>
          </a:prstGeom>
        </p:spPr>
      </p:pic>
      <p:sp>
        <p:nvSpPr>
          <p:cNvPr id="9" name="Title 1">
            <a:extLst>
              <a:ext uri="{FF2B5EF4-FFF2-40B4-BE49-F238E27FC236}">
                <a16:creationId xmlns:a16="http://schemas.microsoft.com/office/drawing/2014/main" id="{4CDDE108-C4A1-5ABD-6BFE-9B1D0B796FFA}"/>
              </a:ext>
            </a:extLst>
          </p:cNvPr>
          <p:cNvSpPr>
            <a:spLocks noGrp="1"/>
          </p:cNvSpPr>
          <p:nvPr>
            <p:ph type="title"/>
          </p:nvPr>
        </p:nvSpPr>
        <p:spPr/>
        <p:txBody>
          <a:bodyPr/>
          <a:lstStyle/>
          <a:p>
            <a:r>
              <a:rPr lang="en-US" b="0" dirty="0">
                <a:latin typeface="Gotham" panose="02000504050000020004" pitchFamily="2" charset="0"/>
              </a:rPr>
              <a:t>Taxes cut for all workers</a:t>
            </a:r>
            <a:br>
              <a:rPr lang="en-US" b="0" dirty="0">
                <a:latin typeface="Gotham" panose="02000504050000020004" pitchFamily="2" charset="0"/>
              </a:rPr>
            </a:br>
            <a:r>
              <a:rPr lang="en-US" sz="1600" b="0" dirty="0">
                <a:solidFill>
                  <a:schemeClr val="tx1"/>
                </a:solidFill>
                <a:latin typeface="Gotham" panose="02000504050000020004" pitchFamily="2" charset="0"/>
              </a:rPr>
              <a:t>All tax brackets cut to zero for one year</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824041B9-96DC-BF8D-BA22-016063D643DE}"/>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96389228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CDDE108-C4A1-5ABD-6BFE-9B1D0B796FFA}"/>
              </a:ext>
            </a:extLst>
          </p:cNvPr>
          <p:cNvSpPr>
            <a:spLocks noGrp="1"/>
          </p:cNvSpPr>
          <p:nvPr>
            <p:ph type="title"/>
          </p:nvPr>
        </p:nvSpPr>
        <p:spPr/>
        <p:txBody>
          <a:bodyPr/>
          <a:lstStyle/>
          <a:p>
            <a:r>
              <a:rPr lang="en-US" b="0" dirty="0">
                <a:latin typeface="Gotham" panose="02000504050000020004" pitchFamily="2" charset="0"/>
              </a:rPr>
              <a:t>Earning more</a:t>
            </a:r>
            <a:br>
              <a:rPr lang="en-US" b="0" dirty="0">
                <a:latin typeface="Gotham" panose="02000504050000020004" pitchFamily="2" charset="0"/>
              </a:rPr>
            </a:br>
            <a:r>
              <a:rPr lang="en-US" sz="1600" b="0" dirty="0">
                <a:solidFill>
                  <a:schemeClr val="tx1"/>
                </a:solidFill>
                <a:latin typeface="Gotham" panose="02000504050000020004" pitchFamily="2" charset="0"/>
              </a:rPr>
              <a:t>Labour earnings rose, in line with the tax cut</a:t>
            </a:r>
            <a:endParaRPr lang="en-US" b="0" dirty="0">
              <a:solidFill>
                <a:schemeClr val="tx1"/>
              </a:solidFill>
              <a:latin typeface="Gotham" panose="02000504050000020004" pitchFamily="2" charset="0"/>
            </a:endParaRPr>
          </a:p>
        </p:txBody>
      </p:sp>
      <p:sp>
        <p:nvSpPr>
          <p:cNvPr id="3" name="Text Placeholder 2">
            <a:extLst>
              <a:ext uri="{FF2B5EF4-FFF2-40B4-BE49-F238E27FC236}">
                <a16:creationId xmlns:a16="http://schemas.microsoft.com/office/drawing/2014/main" id="{8CCEF8C2-6C85-A163-FF65-EB0FA93D6585}"/>
              </a:ext>
            </a:extLst>
          </p:cNvPr>
          <p:cNvSpPr>
            <a:spLocks noGrp="1"/>
          </p:cNvSpPr>
          <p:nvPr>
            <p:ph type="body" idx="1"/>
          </p:nvPr>
        </p:nvSpPr>
        <p:spPr/>
        <p:txBody>
          <a:bodyPr/>
          <a:lstStyle/>
          <a:p>
            <a:endParaRPr lang="en-GB"/>
          </a:p>
        </p:txBody>
      </p:sp>
      <p:pic>
        <p:nvPicPr>
          <p:cNvPr id="2" name="Picture 1">
            <a:extLst>
              <a:ext uri="{FF2B5EF4-FFF2-40B4-BE49-F238E27FC236}">
                <a16:creationId xmlns:a16="http://schemas.microsoft.com/office/drawing/2014/main" id="{D78BF199-E872-2F10-C78C-3B698374E0F0}"/>
              </a:ext>
            </a:extLst>
          </p:cNvPr>
          <p:cNvPicPr>
            <a:picLocks noChangeAspect="1"/>
          </p:cNvPicPr>
          <p:nvPr/>
        </p:nvPicPr>
        <p:blipFill>
          <a:blip r:embed="rId2"/>
          <a:stretch>
            <a:fillRect/>
          </a:stretch>
        </p:blipFill>
        <p:spPr>
          <a:xfrm>
            <a:off x="1074559" y="1045590"/>
            <a:ext cx="6758908" cy="5254985"/>
          </a:xfrm>
          <a:prstGeom prst="rect">
            <a:avLst/>
          </a:prstGeom>
        </p:spPr>
      </p:pic>
    </p:spTree>
    <p:extLst>
      <p:ext uri="{BB962C8B-B14F-4D97-AF65-F5344CB8AC3E}">
        <p14:creationId xmlns:p14="http://schemas.microsoft.com/office/powerpoint/2010/main" val="230507457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CDDE108-C4A1-5ABD-6BFE-9B1D0B796FFA}"/>
              </a:ext>
            </a:extLst>
          </p:cNvPr>
          <p:cNvSpPr>
            <a:spLocks noGrp="1"/>
          </p:cNvSpPr>
          <p:nvPr>
            <p:ph type="title"/>
          </p:nvPr>
        </p:nvSpPr>
        <p:spPr/>
        <p:txBody>
          <a:bodyPr/>
          <a:lstStyle/>
          <a:p>
            <a:r>
              <a:rPr lang="en-US" b="0" dirty="0">
                <a:latin typeface="Gotham" panose="02000504050000020004" pitchFamily="2" charset="0"/>
              </a:rPr>
              <a:t>Working more</a:t>
            </a:r>
            <a:br>
              <a:rPr lang="en-US" b="0" dirty="0">
                <a:latin typeface="Gotham" panose="02000504050000020004" pitchFamily="2" charset="0"/>
              </a:rPr>
            </a:br>
            <a:r>
              <a:rPr lang="en-US" sz="1600" b="0" dirty="0">
                <a:solidFill>
                  <a:schemeClr val="tx1"/>
                </a:solidFill>
                <a:latin typeface="Gotham" panose="02000504050000020004" pitchFamily="2" charset="0"/>
              </a:rPr>
              <a:t>People responded by working more</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C650EB08-BC31-CB20-2D78-653263A6315B}"/>
              </a:ext>
            </a:extLst>
          </p:cNvPr>
          <p:cNvSpPr>
            <a:spLocks noGrp="1"/>
          </p:cNvSpPr>
          <p:nvPr>
            <p:ph type="body" idx="1"/>
          </p:nvPr>
        </p:nvSpPr>
        <p:spPr/>
        <p:txBody>
          <a:bodyPr/>
          <a:lstStyle/>
          <a:p>
            <a:endParaRPr lang="en-GB"/>
          </a:p>
        </p:txBody>
      </p:sp>
      <p:pic>
        <p:nvPicPr>
          <p:cNvPr id="4" name="Picture 3">
            <a:extLst>
              <a:ext uri="{FF2B5EF4-FFF2-40B4-BE49-F238E27FC236}">
                <a16:creationId xmlns:a16="http://schemas.microsoft.com/office/drawing/2014/main" id="{E6B89EC2-247F-AA4A-2F97-D3BB3334D253}"/>
              </a:ext>
            </a:extLst>
          </p:cNvPr>
          <p:cNvPicPr>
            <a:picLocks noChangeAspect="1"/>
          </p:cNvPicPr>
          <p:nvPr/>
        </p:nvPicPr>
        <p:blipFill>
          <a:blip r:embed="rId2"/>
          <a:stretch>
            <a:fillRect/>
          </a:stretch>
        </p:blipFill>
        <p:spPr>
          <a:xfrm>
            <a:off x="852565" y="1181868"/>
            <a:ext cx="7438870" cy="5154138"/>
          </a:xfrm>
          <a:prstGeom prst="rect">
            <a:avLst/>
          </a:prstGeom>
        </p:spPr>
      </p:pic>
    </p:spTree>
    <p:extLst>
      <p:ext uri="{BB962C8B-B14F-4D97-AF65-F5344CB8AC3E}">
        <p14:creationId xmlns:p14="http://schemas.microsoft.com/office/powerpoint/2010/main" val="10276493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CDDE108-C4A1-5ABD-6BFE-9B1D0B796FFA}"/>
              </a:ext>
            </a:extLst>
          </p:cNvPr>
          <p:cNvSpPr>
            <a:spLocks noGrp="1"/>
          </p:cNvSpPr>
          <p:nvPr>
            <p:ph type="title"/>
          </p:nvPr>
        </p:nvSpPr>
        <p:spPr/>
        <p:txBody>
          <a:bodyPr/>
          <a:lstStyle/>
          <a:p>
            <a:r>
              <a:rPr lang="en-US" b="0" dirty="0">
                <a:latin typeface="Gotham" panose="02000504050000020004" pitchFamily="2" charset="0"/>
              </a:rPr>
              <a:t>Responses by age – tax cut</a:t>
            </a:r>
            <a:br>
              <a:rPr lang="en-US" b="0" dirty="0">
                <a:latin typeface="Gotham" panose="02000504050000020004" pitchFamily="2" charset="0"/>
              </a:rPr>
            </a:br>
            <a:r>
              <a:rPr lang="en-US" sz="1600" b="0" dirty="0">
                <a:solidFill>
                  <a:schemeClr val="tx1"/>
                </a:solidFill>
                <a:latin typeface="Gotham" panose="02000504050000020004" pitchFamily="2" charset="0"/>
              </a:rPr>
              <a:t>Strongest response from younger workers</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2B00EEC3-5868-53D6-91D8-BD6033BBD342}"/>
              </a:ext>
            </a:extLst>
          </p:cNvPr>
          <p:cNvSpPr>
            <a:spLocks noGrp="1"/>
          </p:cNvSpPr>
          <p:nvPr>
            <p:ph type="body" idx="1"/>
          </p:nvPr>
        </p:nvSpPr>
        <p:spPr/>
        <p:txBody>
          <a:bodyPr/>
          <a:lstStyle/>
          <a:p>
            <a:endParaRPr lang="en-GB"/>
          </a:p>
        </p:txBody>
      </p:sp>
      <p:pic>
        <p:nvPicPr>
          <p:cNvPr id="3" name="Picture 2">
            <a:extLst>
              <a:ext uri="{FF2B5EF4-FFF2-40B4-BE49-F238E27FC236}">
                <a16:creationId xmlns:a16="http://schemas.microsoft.com/office/drawing/2014/main" id="{65AF2766-6C7F-DA3C-566A-BD04688A1835}"/>
              </a:ext>
            </a:extLst>
          </p:cNvPr>
          <p:cNvPicPr>
            <a:picLocks noChangeAspect="1"/>
          </p:cNvPicPr>
          <p:nvPr/>
        </p:nvPicPr>
        <p:blipFill>
          <a:blip r:embed="rId2"/>
          <a:stretch>
            <a:fillRect/>
          </a:stretch>
        </p:blipFill>
        <p:spPr>
          <a:xfrm>
            <a:off x="954217" y="940262"/>
            <a:ext cx="7235566" cy="5340145"/>
          </a:xfrm>
          <a:prstGeom prst="rect">
            <a:avLst/>
          </a:prstGeom>
        </p:spPr>
      </p:pic>
    </p:spTree>
    <p:extLst>
      <p:ext uri="{BB962C8B-B14F-4D97-AF65-F5344CB8AC3E}">
        <p14:creationId xmlns:p14="http://schemas.microsoft.com/office/powerpoint/2010/main" val="1705913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US Treasury: money in, money out</a:t>
            </a:r>
            <a:br>
              <a:rPr lang="en-US" b="0" dirty="0">
                <a:latin typeface="Gotham" panose="02000504050000020004" pitchFamily="2" charset="0"/>
              </a:rPr>
            </a:br>
            <a:r>
              <a:rPr lang="en-US" sz="1600" b="0" dirty="0">
                <a:solidFill>
                  <a:schemeClr val="tx1"/>
                </a:solidFill>
                <a:latin typeface="Gotham" panose="02000504050000020004" pitchFamily="2" charset="0"/>
              </a:rPr>
              <a:t>Revenues versus outlays</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E7334A0B-8E1E-87C1-55BA-0C4873E0F549}"/>
              </a:ext>
            </a:extLst>
          </p:cNvPr>
          <p:cNvSpPr>
            <a:spLocks noGrp="1"/>
          </p:cNvSpPr>
          <p:nvPr>
            <p:ph type="body" idx="1"/>
          </p:nvPr>
        </p:nvSpPr>
        <p:spPr/>
        <p:txBody>
          <a:bodyPr/>
          <a:lstStyle/>
          <a:p>
            <a:endParaRPr lang="en-GB"/>
          </a:p>
        </p:txBody>
      </p:sp>
      <p:pic>
        <p:nvPicPr>
          <p:cNvPr id="6" name="Picture 5">
            <a:extLst>
              <a:ext uri="{FF2B5EF4-FFF2-40B4-BE49-F238E27FC236}">
                <a16:creationId xmlns:a16="http://schemas.microsoft.com/office/drawing/2014/main" id="{D760C297-5986-36AB-D290-3E4EED885A25}"/>
              </a:ext>
            </a:extLst>
          </p:cNvPr>
          <p:cNvPicPr>
            <a:picLocks noChangeAspect="1"/>
          </p:cNvPicPr>
          <p:nvPr/>
        </p:nvPicPr>
        <p:blipFill>
          <a:blip r:embed="rId3"/>
          <a:stretch>
            <a:fillRect/>
          </a:stretch>
        </p:blipFill>
        <p:spPr>
          <a:xfrm>
            <a:off x="457199" y="1151142"/>
            <a:ext cx="5835618" cy="4994019"/>
          </a:xfrm>
          <a:prstGeom prst="rect">
            <a:avLst/>
          </a:prstGeom>
        </p:spPr>
      </p:pic>
      <p:sp>
        <p:nvSpPr>
          <p:cNvPr id="7" name="TextBox 6">
            <a:extLst>
              <a:ext uri="{FF2B5EF4-FFF2-40B4-BE49-F238E27FC236}">
                <a16:creationId xmlns:a16="http://schemas.microsoft.com/office/drawing/2014/main" id="{7B238E64-C889-D868-2D0B-5C089C6A5FEF}"/>
              </a:ext>
            </a:extLst>
          </p:cNvPr>
          <p:cNvSpPr txBox="1"/>
          <p:nvPr/>
        </p:nvSpPr>
        <p:spPr>
          <a:xfrm flipH="1">
            <a:off x="6667746" y="1909213"/>
            <a:ext cx="2019055" cy="3477875"/>
          </a:xfrm>
          <a:prstGeom prst="rect">
            <a:avLst/>
          </a:prstGeom>
          <a:noFill/>
        </p:spPr>
        <p:txBody>
          <a:bodyPr wrap="square" rtlCol="0">
            <a:spAutoFit/>
          </a:bodyPr>
          <a:lstStyle/>
          <a:p>
            <a:r>
              <a:rPr lang="en-US" sz="2000" dirty="0">
                <a:latin typeface="Helvetica Neue Light" panose="02000403000000020004"/>
              </a:rPr>
              <a:t>The latest spending data is always alarming.</a:t>
            </a:r>
          </a:p>
          <a:p>
            <a:endParaRPr lang="en-US" sz="2000" dirty="0">
              <a:latin typeface="Helvetica Neue Light" panose="02000403000000020004"/>
            </a:endParaRPr>
          </a:p>
          <a:p>
            <a:r>
              <a:rPr lang="en-US" sz="2000" dirty="0">
                <a:latin typeface="Helvetica Neue Light" panose="02000403000000020004"/>
              </a:rPr>
              <a:t>But remember our data discussion. </a:t>
            </a:r>
          </a:p>
          <a:p>
            <a:endParaRPr lang="en-US" sz="2000" dirty="0">
              <a:latin typeface="Helvetica Neue Light" panose="02000403000000020004"/>
            </a:endParaRPr>
          </a:p>
          <a:p>
            <a:r>
              <a:rPr lang="en-US" sz="2000" dirty="0">
                <a:latin typeface="Helvetica Neue Light" panose="02000403000000020004"/>
              </a:rPr>
              <a:t>Is this a good piece of analysis?</a:t>
            </a:r>
            <a:endParaRPr lang="en-GB" sz="2000" dirty="0">
              <a:latin typeface="Helvetica Neue Light" panose="02000403000000020004"/>
            </a:endParaRPr>
          </a:p>
        </p:txBody>
      </p:sp>
    </p:spTree>
    <p:extLst>
      <p:ext uri="{BB962C8B-B14F-4D97-AF65-F5344CB8AC3E}">
        <p14:creationId xmlns:p14="http://schemas.microsoft.com/office/powerpoint/2010/main" val="2880276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US Treasury: money in. money out</a:t>
            </a:r>
            <a:br>
              <a:rPr lang="en-US" b="0" dirty="0">
                <a:latin typeface="Gotham" panose="02000504050000020004" pitchFamily="2" charset="0"/>
              </a:rPr>
            </a:br>
            <a:r>
              <a:rPr lang="en-US" sz="1600" b="0" dirty="0">
                <a:solidFill>
                  <a:schemeClr val="tx1"/>
                </a:solidFill>
                <a:latin typeface="Gotham" panose="02000504050000020004" pitchFamily="2" charset="0"/>
              </a:rPr>
              <a:t>Revenues versus outlays</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4DF6B6EB-4797-C98B-BF68-F72C3DA233C5}"/>
              </a:ext>
            </a:extLst>
          </p:cNvPr>
          <p:cNvSpPr>
            <a:spLocks noGrp="1"/>
          </p:cNvSpPr>
          <p:nvPr>
            <p:ph type="body" idx="1"/>
          </p:nvPr>
        </p:nvSpPr>
        <p:spPr/>
        <p:txBody>
          <a:bodyPr/>
          <a:lstStyle/>
          <a:p>
            <a:endParaRPr lang="en-GB"/>
          </a:p>
        </p:txBody>
      </p:sp>
      <p:sp>
        <p:nvSpPr>
          <p:cNvPr id="7" name="TextBox 6">
            <a:extLst>
              <a:ext uri="{FF2B5EF4-FFF2-40B4-BE49-F238E27FC236}">
                <a16:creationId xmlns:a16="http://schemas.microsoft.com/office/drawing/2014/main" id="{7B238E64-C889-D868-2D0B-5C089C6A5FEF}"/>
              </a:ext>
            </a:extLst>
          </p:cNvPr>
          <p:cNvSpPr txBox="1"/>
          <p:nvPr/>
        </p:nvSpPr>
        <p:spPr>
          <a:xfrm flipH="1">
            <a:off x="6736572" y="3429000"/>
            <a:ext cx="2019055" cy="707886"/>
          </a:xfrm>
          <a:prstGeom prst="rect">
            <a:avLst/>
          </a:prstGeom>
          <a:noFill/>
        </p:spPr>
        <p:txBody>
          <a:bodyPr wrap="square" rtlCol="0">
            <a:spAutoFit/>
          </a:bodyPr>
          <a:lstStyle/>
          <a:p>
            <a:r>
              <a:rPr lang="en-US" sz="2000" dirty="0">
                <a:latin typeface="Helvetica Neue Light" panose="02000403000000020004"/>
              </a:rPr>
              <a:t>Revenues also rise over time…</a:t>
            </a:r>
            <a:endParaRPr lang="en-GB" sz="2000" dirty="0">
              <a:latin typeface="Helvetica Neue Light" panose="02000403000000020004"/>
            </a:endParaRPr>
          </a:p>
        </p:txBody>
      </p:sp>
      <p:pic>
        <p:nvPicPr>
          <p:cNvPr id="3" name="Picture 2">
            <a:extLst>
              <a:ext uri="{FF2B5EF4-FFF2-40B4-BE49-F238E27FC236}">
                <a16:creationId xmlns:a16="http://schemas.microsoft.com/office/drawing/2014/main" id="{8862AAC9-59BF-11DC-6619-11751573C433}"/>
              </a:ext>
            </a:extLst>
          </p:cNvPr>
          <p:cNvPicPr>
            <a:picLocks noChangeAspect="1"/>
          </p:cNvPicPr>
          <p:nvPr/>
        </p:nvPicPr>
        <p:blipFill>
          <a:blip r:embed="rId3"/>
          <a:stretch>
            <a:fillRect/>
          </a:stretch>
        </p:blipFill>
        <p:spPr>
          <a:xfrm>
            <a:off x="560438" y="1186017"/>
            <a:ext cx="5947130" cy="5018138"/>
          </a:xfrm>
          <a:prstGeom prst="rect">
            <a:avLst/>
          </a:prstGeom>
        </p:spPr>
      </p:pic>
    </p:spTree>
    <p:extLst>
      <p:ext uri="{BB962C8B-B14F-4D97-AF65-F5344CB8AC3E}">
        <p14:creationId xmlns:p14="http://schemas.microsoft.com/office/powerpoint/2010/main" val="7086765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USA: surplus or shortfall?</a:t>
            </a:r>
            <a:br>
              <a:rPr lang="en-US" b="0" dirty="0">
                <a:latin typeface="Gotham" panose="02000504050000020004" pitchFamily="2" charset="0"/>
              </a:rPr>
            </a:br>
            <a:r>
              <a:rPr lang="en-US" sz="1600" b="0" dirty="0">
                <a:solidFill>
                  <a:schemeClr val="tx1"/>
                </a:solidFill>
                <a:latin typeface="Gotham" panose="02000504050000020004" pitchFamily="2" charset="0"/>
              </a:rPr>
              <a:t>As a percentage of GDP things look better. But there is still a sizeable deficit.</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0D38603F-62A9-79C1-16BB-0622EAA06A0C}"/>
              </a:ext>
            </a:extLst>
          </p:cNvPr>
          <p:cNvSpPr>
            <a:spLocks noGrp="1"/>
          </p:cNvSpPr>
          <p:nvPr>
            <p:ph type="body" idx="1"/>
          </p:nvPr>
        </p:nvSpPr>
        <p:spPr/>
        <p:txBody>
          <a:bodyPr/>
          <a:lstStyle/>
          <a:p>
            <a:endParaRPr lang="en-GB"/>
          </a:p>
        </p:txBody>
      </p:sp>
      <p:pic>
        <p:nvPicPr>
          <p:cNvPr id="3" name="Picture 2">
            <a:extLst>
              <a:ext uri="{FF2B5EF4-FFF2-40B4-BE49-F238E27FC236}">
                <a16:creationId xmlns:a16="http://schemas.microsoft.com/office/drawing/2014/main" id="{D35234E4-F26D-E4AF-73CA-A235259C2DDF}"/>
              </a:ext>
            </a:extLst>
          </p:cNvPr>
          <p:cNvPicPr>
            <a:picLocks noChangeAspect="1"/>
          </p:cNvPicPr>
          <p:nvPr/>
        </p:nvPicPr>
        <p:blipFill>
          <a:blip r:embed="rId3"/>
          <a:stretch>
            <a:fillRect/>
          </a:stretch>
        </p:blipFill>
        <p:spPr>
          <a:xfrm>
            <a:off x="457199" y="1188160"/>
            <a:ext cx="7447936" cy="4744553"/>
          </a:xfrm>
          <a:prstGeom prst="rect">
            <a:avLst/>
          </a:prstGeom>
        </p:spPr>
      </p:pic>
      <p:sp>
        <p:nvSpPr>
          <p:cNvPr id="6" name="TextBox 5">
            <a:extLst>
              <a:ext uri="{FF2B5EF4-FFF2-40B4-BE49-F238E27FC236}">
                <a16:creationId xmlns:a16="http://schemas.microsoft.com/office/drawing/2014/main" id="{402E37E3-EBD0-FA22-AF98-3A5D67E97EE7}"/>
              </a:ext>
            </a:extLst>
          </p:cNvPr>
          <p:cNvSpPr txBox="1"/>
          <p:nvPr/>
        </p:nvSpPr>
        <p:spPr>
          <a:xfrm flipH="1">
            <a:off x="7449409" y="3075057"/>
            <a:ext cx="1419288" cy="707886"/>
          </a:xfrm>
          <a:prstGeom prst="rect">
            <a:avLst/>
          </a:prstGeom>
          <a:noFill/>
        </p:spPr>
        <p:txBody>
          <a:bodyPr wrap="square" rtlCol="0">
            <a:spAutoFit/>
          </a:bodyPr>
          <a:lstStyle/>
          <a:p>
            <a:r>
              <a:rPr lang="en-US" sz="2000" dirty="0">
                <a:latin typeface="Helvetica Neue Light" panose="02000403000000020004"/>
              </a:rPr>
              <a:t>As a share of GDP</a:t>
            </a:r>
            <a:endParaRPr lang="en-GB" sz="2000" dirty="0">
              <a:latin typeface="Helvetica Neue Light" panose="02000403000000020004"/>
            </a:endParaRPr>
          </a:p>
        </p:txBody>
      </p:sp>
    </p:spTree>
    <p:extLst>
      <p:ext uri="{BB962C8B-B14F-4D97-AF65-F5344CB8AC3E}">
        <p14:creationId xmlns:p14="http://schemas.microsoft.com/office/powerpoint/2010/main" val="1788322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China: surplus or shortfall?</a:t>
            </a:r>
            <a:br>
              <a:rPr lang="en-US" b="0" dirty="0">
                <a:latin typeface="Gotham" panose="02000504050000020004" pitchFamily="2" charset="0"/>
              </a:rPr>
            </a:br>
            <a:r>
              <a:rPr lang="en-US" sz="1600" b="0" dirty="0">
                <a:solidFill>
                  <a:schemeClr val="tx1"/>
                </a:solidFill>
                <a:latin typeface="Gotham" panose="02000504050000020004" pitchFamily="2" charset="0"/>
              </a:rPr>
              <a:t>Revenues versus outlays</a:t>
            </a:r>
            <a:endParaRPr lang="en-US" b="0" dirty="0">
              <a:solidFill>
                <a:schemeClr val="tx1"/>
              </a:solidFill>
              <a:latin typeface="Gotham" panose="02000504050000020004" pitchFamily="2" charset="0"/>
            </a:endParaRPr>
          </a:p>
        </p:txBody>
      </p:sp>
      <p:pic>
        <p:nvPicPr>
          <p:cNvPr id="9" name="Graphic 8">
            <a:extLst>
              <a:ext uri="{FF2B5EF4-FFF2-40B4-BE49-F238E27FC236}">
                <a16:creationId xmlns:a16="http://schemas.microsoft.com/office/drawing/2014/main" id="{964D7D84-0DBF-8628-E676-9E3EDC0F3F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5620" y="962659"/>
            <a:ext cx="6195060" cy="4922561"/>
          </a:xfrm>
          <a:prstGeom prst="rect">
            <a:avLst/>
          </a:prstGeom>
        </p:spPr>
      </p:pic>
    </p:spTree>
    <p:extLst>
      <p:ext uri="{BB962C8B-B14F-4D97-AF65-F5344CB8AC3E}">
        <p14:creationId xmlns:p14="http://schemas.microsoft.com/office/powerpoint/2010/main" val="1810875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75C114D-8D6E-0D19-D304-697C36E5CD9A}"/>
              </a:ext>
            </a:extLst>
          </p:cNvPr>
          <p:cNvSpPr>
            <a:spLocks noGrp="1"/>
          </p:cNvSpPr>
          <p:nvPr>
            <p:ph type="title"/>
          </p:nvPr>
        </p:nvSpPr>
        <p:spPr>
          <a:xfrm>
            <a:off x="457199" y="152719"/>
            <a:ext cx="8245475" cy="772568"/>
          </a:xfrm>
        </p:spPr>
        <p:txBody>
          <a:bodyPr/>
          <a:lstStyle/>
          <a:p>
            <a:r>
              <a:rPr lang="en-US" b="0" dirty="0">
                <a:latin typeface="Gotham" panose="02000504050000020004" pitchFamily="2" charset="0"/>
              </a:rPr>
              <a:t>China: surplus or shortfall?</a:t>
            </a:r>
            <a:br>
              <a:rPr lang="en-US" b="0" dirty="0">
                <a:latin typeface="Gotham" panose="02000504050000020004" pitchFamily="2" charset="0"/>
              </a:rPr>
            </a:br>
            <a:r>
              <a:rPr lang="en-US" sz="1600" b="0" dirty="0">
                <a:solidFill>
                  <a:schemeClr val="tx1"/>
                </a:solidFill>
                <a:latin typeface="Gotham" panose="02000504050000020004" pitchFamily="2" charset="0"/>
              </a:rPr>
              <a:t>104% of GDP by 2028?</a:t>
            </a:r>
            <a:endParaRPr lang="en-US" b="0" dirty="0">
              <a:solidFill>
                <a:schemeClr val="tx1"/>
              </a:solidFill>
              <a:latin typeface="Gotham" panose="02000504050000020004" pitchFamily="2" charset="0"/>
            </a:endParaRPr>
          </a:p>
        </p:txBody>
      </p:sp>
      <p:pic>
        <p:nvPicPr>
          <p:cNvPr id="7" name="Graphic 6">
            <a:extLst>
              <a:ext uri="{FF2B5EF4-FFF2-40B4-BE49-F238E27FC236}">
                <a16:creationId xmlns:a16="http://schemas.microsoft.com/office/drawing/2014/main" id="{C9F9B1BE-DF2A-5C22-DBAD-8C6E52D049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510" y="1064259"/>
            <a:ext cx="5993130" cy="4908023"/>
          </a:xfrm>
          <a:prstGeom prst="rect">
            <a:avLst/>
          </a:prstGeom>
        </p:spPr>
      </p:pic>
    </p:spTree>
    <p:extLst>
      <p:ext uri="{BB962C8B-B14F-4D97-AF65-F5344CB8AC3E}">
        <p14:creationId xmlns:p14="http://schemas.microsoft.com/office/powerpoint/2010/main" val="1024819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US states: budget deficits</a:t>
            </a:r>
            <a:br>
              <a:rPr lang="en-US" b="0" dirty="0">
                <a:latin typeface="Gotham" panose="02000504050000020004" pitchFamily="2" charset="0"/>
              </a:rPr>
            </a:br>
            <a:r>
              <a:rPr lang="en-US" sz="1600" b="0" dirty="0">
                <a:solidFill>
                  <a:schemeClr val="tx1"/>
                </a:solidFill>
                <a:latin typeface="Gotham" panose="02000504050000020004" pitchFamily="2" charset="0"/>
              </a:rPr>
              <a:t>State level deficit</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E56FB83A-D5AB-C67F-A15A-58D0AFD178C6}"/>
              </a:ext>
            </a:extLst>
          </p:cNvPr>
          <p:cNvSpPr>
            <a:spLocks noGrp="1"/>
          </p:cNvSpPr>
          <p:nvPr>
            <p:ph type="body" idx="1"/>
          </p:nvPr>
        </p:nvSpPr>
        <p:spPr/>
        <p:txBody>
          <a:bodyPr/>
          <a:lstStyle/>
          <a:p>
            <a:endParaRPr lang="en-GB"/>
          </a:p>
        </p:txBody>
      </p:sp>
      <p:sp>
        <p:nvSpPr>
          <p:cNvPr id="9" name="TextBox 8">
            <a:extLst>
              <a:ext uri="{FF2B5EF4-FFF2-40B4-BE49-F238E27FC236}">
                <a16:creationId xmlns:a16="http://schemas.microsoft.com/office/drawing/2014/main" id="{7B6BA0F1-BB82-092A-B491-4BA1D3FEF689}"/>
              </a:ext>
            </a:extLst>
          </p:cNvPr>
          <p:cNvSpPr txBox="1"/>
          <p:nvPr/>
        </p:nvSpPr>
        <p:spPr>
          <a:xfrm>
            <a:off x="6067486" y="1750362"/>
            <a:ext cx="2358759" cy="3139321"/>
          </a:xfrm>
          <a:prstGeom prst="rect">
            <a:avLst/>
          </a:prstGeom>
          <a:noFill/>
        </p:spPr>
        <p:txBody>
          <a:bodyPr wrap="square">
            <a:spAutoFit/>
          </a:bodyPr>
          <a:lstStyle/>
          <a:p>
            <a:r>
              <a:rPr lang="en-GB" sz="1800" dirty="0"/>
              <a:t>US State Deficits. </a:t>
            </a:r>
            <a:r>
              <a:rPr lang="en-GB" sz="1800" dirty="0">
                <a:hlinkClick r:id="rId3"/>
              </a:rPr>
              <a:t>Pew Trust</a:t>
            </a:r>
            <a:endParaRPr lang="en-GB" sz="1800" dirty="0"/>
          </a:p>
          <a:p>
            <a:endParaRPr lang="en-GB" sz="1800" dirty="0"/>
          </a:p>
          <a:p>
            <a:endParaRPr lang="en-GB" sz="1800" dirty="0">
              <a:solidFill>
                <a:srgbClr val="00B0F0"/>
              </a:solidFill>
            </a:endParaRPr>
          </a:p>
          <a:p>
            <a:endParaRPr lang="en-GB" sz="1800" dirty="0">
              <a:solidFill>
                <a:srgbClr val="00B0F0"/>
              </a:solidFill>
            </a:endParaRPr>
          </a:p>
          <a:p>
            <a:endParaRPr lang="en-GB" sz="1800" dirty="0">
              <a:solidFill>
                <a:srgbClr val="00B0F0"/>
              </a:solidFill>
            </a:endParaRPr>
          </a:p>
          <a:p>
            <a:endParaRPr lang="en-GB" sz="1800" dirty="0">
              <a:solidFill>
                <a:srgbClr val="00B0F0"/>
              </a:solidFill>
            </a:endParaRPr>
          </a:p>
          <a:p>
            <a:r>
              <a:rPr lang="en-GB" sz="1800" b="1" dirty="0">
                <a:solidFill>
                  <a:srgbClr val="00B050"/>
                </a:solidFill>
              </a:rPr>
              <a:t>Mini project 2. </a:t>
            </a:r>
          </a:p>
          <a:p>
            <a:r>
              <a:rPr lang="en-GB" sz="1800" b="1" dirty="0">
                <a:solidFill>
                  <a:srgbClr val="00B050"/>
                </a:solidFill>
              </a:rPr>
              <a:t>Does your state have a surplus or deficit?  Why?</a:t>
            </a:r>
          </a:p>
        </p:txBody>
      </p:sp>
      <p:pic>
        <p:nvPicPr>
          <p:cNvPr id="11" name="Picture 10">
            <a:extLst>
              <a:ext uri="{FF2B5EF4-FFF2-40B4-BE49-F238E27FC236}">
                <a16:creationId xmlns:a16="http://schemas.microsoft.com/office/drawing/2014/main" id="{877BA4B7-8234-83F0-F64E-213CDBEB111C}"/>
              </a:ext>
            </a:extLst>
          </p:cNvPr>
          <p:cNvPicPr>
            <a:picLocks noChangeAspect="1"/>
          </p:cNvPicPr>
          <p:nvPr/>
        </p:nvPicPr>
        <p:blipFill>
          <a:blip r:embed="rId4"/>
          <a:stretch>
            <a:fillRect/>
          </a:stretch>
        </p:blipFill>
        <p:spPr>
          <a:xfrm>
            <a:off x="563732" y="1248918"/>
            <a:ext cx="4907578" cy="4731258"/>
          </a:xfrm>
          <a:prstGeom prst="rect">
            <a:avLst/>
          </a:prstGeom>
        </p:spPr>
      </p:pic>
    </p:spTree>
    <p:extLst>
      <p:ext uri="{BB962C8B-B14F-4D97-AF65-F5344CB8AC3E}">
        <p14:creationId xmlns:p14="http://schemas.microsoft.com/office/powerpoint/2010/main" val="1445460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A9797AEC-499A-D3A0-6BE0-8565C176A20A}"/>
              </a:ext>
            </a:extLst>
          </p:cNvPr>
          <p:cNvSpPr/>
          <p:nvPr/>
        </p:nvSpPr>
        <p:spPr>
          <a:xfrm>
            <a:off x="1673352" y="1481328"/>
            <a:ext cx="5568046" cy="772568"/>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1062ABC-EDAB-064B-A536-C1F04BA16314}"/>
              </a:ext>
            </a:extLst>
          </p:cNvPr>
          <p:cNvSpPr>
            <a:spLocks noGrp="1"/>
          </p:cNvSpPr>
          <p:nvPr>
            <p:ph type="title"/>
          </p:nvPr>
        </p:nvSpPr>
        <p:spPr/>
        <p:txBody>
          <a:bodyPr/>
          <a:lstStyle/>
          <a:p>
            <a:r>
              <a:rPr lang="en-US" b="0" dirty="0">
                <a:latin typeface="Gotham" panose="02000504050000020004" pitchFamily="2" charset="0"/>
              </a:rPr>
              <a:t>In the news – Debt – February 2024</a:t>
            </a:r>
            <a:br>
              <a:rPr lang="en-US" b="0" dirty="0">
                <a:latin typeface="Gotham" panose="02000504050000020004" pitchFamily="2" charset="0"/>
              </a:rPr>
            </a:br>
            <a:r>
              <a:rPr lang="en-US" sz="1600" b="0" i="1" dirty="0">
                <a:solidFill>
                  <a:schemeClr val="tx1"/>
                </a:solidFill>
                <a:latin typeface="Times New Roman" panose="02020603050405020304" pitchFamily="18" charset="0"/>
                <a:cs typeface="Times New Roman" panose="02020603050405020304" pitchFamily="18" charset="0"/>
              </a:rPr>
              <a:t>Large countries at risk of default</a:t>
            </a:r>
            <a:endParaRPr lang="en-US" b="0" i="1" dirty="0">
              <a:solidFill>
                <a:schemeClr val="tx1"/>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3998DE25-2249-8F44-87C1-90F9956B1D49}"/>
              </a:ext>
            </a:extLst>
          </p:cNvPr>
          <p:cNvSpPr>
            <a:spLocks noGrp="1"/>
          </p:cNvSpPr>
          <p:nvPr>
            <p:ph type="body" idx="1"/>
          </p:nvPr>
        </p:nvSpPr>
        <p:spPr>
          <a:xfrm>
            <a:off x="376111" y="2002465"/>
            <a:ext cx="8245474" cy="3575375"/>
          </a:xfrm>
        </p:spPr>
        <p:txBody>
          <a:bodyPr/>
          <a:lstStyle/>
          <a:p>
            <a:endParaRPr lang="en-US" b="1" dirty="0">
              <a:solidFill>
                <a:srgbClr val="0070C0"/>
              </a:solidFill>
            </a:endParaRPr>
          </a:p>
          <a:p>
            <a:endParaRPr lang="en-US" b="1" dirty="0">
              <a:solidFill>
                <a:srgbClr val="0070C0"/>
              </a:solidFill>
            </a:endParaRPr>
          </a:p>
          <a:p>
            <a:r>
              <a:rPr lang="en-US" sz="1800" dirty="0">
                <a:solidFill>
                  <a:srgbClr val="0070C0"/>
                </a:solidFill>
              </a:rPr>
              <a:t>Pakistan (5)</a:t>
            </a:r>
            <a:r>
              <a:rPr lang="en-US" sz="1800" dirty="0"/>
              <a:t>. </a:t>
            </a:r>
            <a:r>
              <a:rPr lang="en-GB" sz="1800" dirty="0"/>
              <a:t>Needs $22b + to service external debt and pay bills for fiscal year 2024. Inflation and interest rates historic highs. Devastating 2022 floods. $3 billion IMF bridge loan in July. Loans also from Saudi Arabia and the UAE.</a:t>
            </a:r>
            <a:endParaRPr lang="en-US" sz="1800" dirty="0"/>
          </a:p>
          <a:p>
            <a:endParaRPr lang="en-US" sz="1800" dirty="0">
              <a:solidFill>
                <a:srgbClr val="0070C0"/>
              </a:solidFill>
            </a:endParaRPr>
          </a:p>
          <a:p>
            <a:r>
              <a:rPr lang="en-US" sz="1800" dirty="0">
                <a:solidFill>
                  <a:srgbClr val="0070C0"/>
                </a:solidFill>
              </a:rPr>
              <a:t>Ethiopia (12). </a:t>
            </a:r>
            <a:r>
              <a:rPr lang="en-US" sz="1800" dirty="0"/>
              <a:t>Impact of civil war. (</a:t>
            </a:r>
            <a:r>
              <a:rPr lang="en-US" sz="1800" i="1" dirty="0"/>
              <a:t>Financial Times</a:t>
            </a:r>
            <a:r>
              <a:rPr lang="en-US" sz="1800" dirty="0"/>
              <a:t>, </a:t>
            </a:r>
            <a:r>
              <a:rPr lang="en-US" sz="1800" dirty="0">
                <a:hlinkClick r:id="rId3"/>
              </a:rPr>
              <a:t>here</a:t>
            </a:r>
            <a:r>
              <a:rPr lang="en-US" sz="1800" dirty="0"/>
              <a:t>).</a:t>
            </a:r>
          </a:p>
          <a:p>
            <a:endParaRPr lang="en-US" sz="1800" dirty="0"/>
          </a:p>
          <a:p>
            <a:r>
              <a:rPr lang="en-US" sz="1800" dirty="0">
                <a:solidFill>
                  <a:srgbClr val="0070C0"/>
                </a:solidFill>
              </a:rPr>
              <a:t>Egypt (14)</a:t>
            </a:r>
            <a:r>
              <a:rPr lang="en-US" sz="1800" dirty="0"/>
              <a:t>. </a:t>
            </a:r>
            <a:r>
              <a:rPr lang="en-GB" sz="1800" dirty="0"/>
              <a:t>Owes $100b hard-currency debt over the next five years. 40% of revenues spent on interest payments.</a:t>
            </a:r>
            <a:endParaRPr lang="en-US" dirty="0"/>
          </a:p>
          <a:p>
            <a:pPr>
              <a:lnSpc>
                <a:spcPct val="120000"/>
              </a:lnSpc>
              <a:spcBef>
                <a:spcPts val="0"/>
              </a:spcBef>
            </a:pPr>
            <a:endParaRPr lang="en-US" i="1" dirty="0"/>
          </a:p>
        </p:txBody>
      </p:sp>
      <p:pic>
        <p:nvPicPr>
          <p:cNvPr id="4" name="Picture 3" descr="A green and white flag with a crescent and a star&#10;&#10;Description automatically generated">
            <a:extLst>
              <a:ext uri="{FF2B5EF4-FFF2-40B4-BE49-F238E27FC236}">
                <a16:creationId xmlns:a16="http://schemas.microsoft.com/office/drawing/2014/main" id="{895E445B-AD9D-C08E-5D27-1846C88851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6922" y="1636705"/>
            <a:ext cx="691200" cy="448744"/>
          </a:xfrm>
          <a:prstGeom prst="rect">
            <a:avLst/>
          </a:prstGeom>
        </p:spPr>
      </p:pic>
      <p:pic>
        <p:nvPicPr>
          <p:cNvPr id="5" name="Picture 4" descr="A flag with a star in the center&#10;&#10;Description automatically generated">
            <a:extLst>
              <a:ext uri="{FF2B5EF4-FFF2-40B4-BE49-F238E27FC236}">
                <a16:creationId xmlns:a16="http://schemas.microsoft.com/office/drawing/2014/main" id="{8B0634E3-AC06-4125-7D30-761D73D633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3021" y="1636705"/>
            <a:ext cx="691200" cy="460800"/>
          </a:xfrm>
          <a:prstGeom prst="rect">
            <a:avLst/>
          </a:prstGeom>
        </p:spPr>
      </p:pic>
      <p:pic>
        <p:nvPicPr>
          <p:cNvPr id="6" name="Picture 5" descr="A red white and black flag">
            <a:extLst>
              <a:ext uri="{FF2B5EF4-FFF2-40B4-BE49-F238E27FC236}">
                <a16:creationId xmlns:a16="http://schemas.microsoft.com/office/drawing/2014/main" id="{2E3A0335-DBE8-CBB9-BCD5-F78EB45712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126859" y="1625101"/>
            <a:ext cx="691200" cy="460348"/>
          </a:xfrm>
          <a:prstGeom prst="rect">
            <a:avLst/>
          </a:prstGeom>
        </p:spPr>
      </p:pic>
    </p:spTree>
    <p:extLst>
      <p:ext uri="{BB962C8B-B14F-4D97-AF65-F5344CB8AC3E}">
        <p14:creationId xmlns:p14="http://schemas.microsoft.com/office/powerpoint/2010/main" val="1089416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Illinois: budget</a:t>
            </a:r>
            <a:br>
              <a:rPr lang="en-US" b="0" dirty="0">
                <a:latin typeface="Gotham" panose="02000504050000020004" pitchFamily="2" charset="0"/>
              </a:rPr>
            </a:br>
            <a:r>
              <a:rPr lang="en-US" sz="1600" b="0" dirty="0">
                <a:solidFill>
                  <a:schemeClr val="tx1"/>
                </a:solidFill>
                <a:latin typeface="Gotham" panose="02000504050000020004" pitchFamily="2" charset="0"/>
              </a:rPr>
              <a:t>State level deficit</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0115D612-A888-FCF7-F4A0-FDBD2631524B}"/>
              </a:ext>
            </a:extLst>
          </p:cNvPr>
          <p:cNvSpPr>
            <a:spLocks noGrp="1"/>
          </p:cNvSpPr>
          <p:nvPr>
            <p:ph type="body" idx="1"/>
          </p:nvPr>
        </p:nvSpPr>
        <p:spPr/>
        <p:txBody>
          <a:bodyPr/>
          <a:lstStyle/>
          <a:p>
            <a:endParaRPr lang="en-GB"/>
          </a:p>
        </p:txBody>
      </p:sp>
      <p:sp>
        <p:nvSpPr>
          <p:cNvPr id="3" name="TextBox 2">
            <a:extLst>
              <a:ext uri="{FF2B5EF4-FFF2-40B4-BE49-F238E27FC236}">
                <a16:creationId xmlns:a16="http://schemas.microsoft.com/office/drawing/2014/main" id="{F7FEECA2-AEC5-B499-3807-D261BC460D9F}"/>
              </a:ext>
            </a:extLst>
          </p:cNvPr>
          <p:cNvSpPr txBox="1"/>
          <p:nvPr/>
        </p:nvSpPr>
        <p:spPr>
          <a:xfrm>
            <a:off x="531407" y="5628246"/>
            <a:ext cx="5963241" cy="338554"/>
          </a:xfrm>
          <a:prstGeom prst="rect">
            <a:avLst/>
          </a:prstGeom>
          <a:noFill/>
        </p:spPr>
        <p:txBody>
          <a:bodyPr wrap="square">
            <a:spAutoFit/>
          </a:bodyPr>
          <a:lstStyle/>
          <a:p>
            <a:r>
              <a:rPr lang="en-US" sz="1600" dirty="0">
                <a:latin typeface="Helvetica Neue Light" panose="02000403000000020004"/>
              </a:rPr>
              <a:t>Illinois State Budget 2024. (</a:t>
            </a:r>
            <a:r>
              <a:rPr lang="en-US" sz="1600" dirty="0">
                <a:latin typeface="Helvetica Neue Light" panose="02000403000000020004"/>
                <a:hlinkClick r:id="rId3"/>
              </a:rPr>
              <a:t>Link</a:t>
            </a:r>
            <a:r>
              <a:rPr lang="en-US" sz="1600" dirty="0">
                <a:latin typeface="Helvetica Neue Light" panose="02000403000000020004"/>
              </a:rPr>
              <a:t>)</a:t>
            </a:r>
          </a:p>
        </p:txBody>
      </p:sp>
      <p:pic>
        <p:nvPicPr>
          <p:cNvPr id="6" name="Picture 5">
            <a:extLst>
              <a:ext uri="{FF2B5EF4-FFF2-40B4-BE49-F238E27FC236}">
                <a16:creationId xmlns:a16="http://schemas.microsoft.com/office/drawing/2014/main" id="{F288E35A-9C75-0D23-90AC-B29B904539F3}"/>
              </a:ext>
            </a:extLst>
          </p:cNvPr>
          <p:cNvPicPr>
            <a:picLocks noChangeAspect="1"/>
          </p:cNvPicPr>
          <p:nvPr/>
        </p:nvPicPr>
        <p:blipFill>
          <a:blip r:embed="rId4"/>
          <a:stretch>
            <a:fillRect/>
          </a:stretch>
        </p:blipFill>
        <p:spPr>
          <a:xfrm>
            <a:off x="6571807" y="152719"/>
            <a:ext cx="2307017" cy="2307017"/>
          </a:xfrm>
          <a:prstGeom prst="rect">
            <a:avLst/>
          </a:prstGeom>
        </p:spPr>
      </p:pic>
      <p:pic>
        <p:nvPicPr>
          <p:cNvPr id="8" name="Picture 7">
            <a:extLst>
              <a:ext uri="{FF2B5EF4-FFF2-40B4-BE49-F238E27FC236}">
                <a16:creationId xmlns:a16="http://schemas.microsoft.com/office/drawing/2014/main" id="{4D8B74DB-A5D6-62C2-4020-D7290343F392}"/>
              </a:ext>
            </a:extLst>
          </p:cNvPr>
          <p:cNvPicPr>
            <a:picLocks noChangeAspect="1"/>
          </p:cNvPicPr>
          <p:nvPr/>
        </p:nvPicPr>
        <p:blipFill>
          <a:blip r:embed="rId5"/>
          <a:stretch>
            <a:fillRect/>
          </a:stretch>
        </p:blipFill>
        <p:spPr>
          <a:xfrm>
            <a:off x="531407" y="1229754"/>
            <a:ext cx="5567641" cy="4292331"/>
          </a:xfrm>
          <a:prstGeom prst="rect">
            <a:avLst/>
          </a:prstGeom>
        </p:spPr>
      </p:pic>
      <p:sp>
        <p:nvSpPr>
          <p:cNvPr id="4" name="TextBox 3">
            <a:extLst>
              <a:ext uri="{FF2B5EF4-FFF2-40B4-BE49-F238E27FC236}">
                <a16:creationId xmlns:a16="http://schemas.microsoft.com/office/drawing/2014/main" id="{A06D6E60-6DAE-E093-4E4A-960A993588DB}"/>
              </a:ext>
            </a:extLst>
          </p:cNvPr>
          <p:cNvSpPr txBox="1"/>
          <p:nvPr/>
        </p:nvSpPr>
        <p:spPr>
          <a:xfrm>
            <a:off x="6739877" y="3257906"/>
            <a:ext cx="1970876" cy="1815882"/>
          </a:xfrm>
          <a:prstGeom prst="rect">
            <a:avLst/>
          </a:prstGeom>
          <a:noFill/>
        </p:spPr>
        <p:txBody>
          <a:bodyPr wrap="square">
            <a:spAutoFit/>
          </a:bodyPr>
          <a:lstStyle/>
          <a:p>
            <a:r>
              <a:rPr lang="en-GB" sz="1400" dirty="0">
                <a:latin typeface="Helvetica Neue Light" panose="02000403000000020004"/>
              </a:rPr>
              <a:t>You should be able to find your state budget on line. </a:t>
            </a:r>
          </a:p>
          <a:p>
            <a:endParaRPr lang="en-GB" dirty="0">
              <a:latin typeface="Helvetica Neue Light" panose="02000403000000020004"/>
            </a:endParaRPr>
          </a:p>
          <a:p>
            <a:r>
              <a:rPr lang="en-GB" sz="1400" dirty="0">
                <a:latin typeface="Helvetica Neue Light" panose="02000403000000020004"/>
              </a:rPr>
              <a:t>Most will have a summary quite near the start. </a:t>
            </a:r>
          </a:p>
          <a:p>
            <a:endParaRPr lang="en-GB" dirty="0"/>
          </a:p>
        </p:txBody>
      </p:sp>
    </p:spTree>
    <p:extLst>
      <p:ext uri="{BB962C8B-B14F-4D97-AF65-F5344CB8AC3E}">
        <p14:creationId xmlns:p14="http://schemas.microsoft.com/office/powerpoint/2010/main" val="2686644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Illinois: budget</a:t>
            </a:r>
            <a:br>
              <a:rPr lang="en-US" b="0" dirty="0">
                <a:latin typeface="Gotham" panose="02000504050000020004" pitchFamily="2" charset="0"/>
              </a:rPr>
            </a:br>
            <a:r>
              <a:rPr lang="en-US" sz="1600" b="0" dirty="0">
                <a:solidFill>
                  <a:schemeClr val="tx1"/>
                </a:solidFill>
                <a:latin typeface="Gotham" panose="02000504050000020004" pitchFamily="2" charset="0"/>
              </a:rPr>
              <a:t>State level deficit</a:t>
            </a:r>
            <a:endParaRPr lang="en-US" b="0" dirty="0">
              <a:solidFill>
                <a:schemeClr val="tx1"/>
              </a:solidFill>
              <a:latin typeface="Gotham" panose="02000504050000020004" pitchFamily="2" charset="0"/>
            </a:endParaRPr>
          </a:p>
        </p:txBody>
      </p:sp>
      <p:sp>
        <p:nvSpPr>
          <p:cNvPr id="3" name="Text Placeholder 2">
            <a:extLst>
              <a:ext uri="{FF2B5EF4-FFF2-40B4-BE49-F238E27FC236}">
                <a16:creationId xmlns:a16="http://schemas.microsoft.com/office/drawing/2014/main" id="{6ED5E3CB-11E6-111C-E742-E2C49678B63F}"/>
              </a:ext>
            </a:extLst>
          </p:cNvPr>
          <p:cNvSpPr>
            <a:spLocks noGrp="1"/>
          </p:cNvSpPr>
          <p:nvPr>
            <p:ph type="body" idx="1"/>
          </p:nvPr>
        </p:nvSpPr>
        <p:spPr/>
        <p:txBody>
          <a:bodyPr/>
          <a:lstStyle/>
          <a:p>
            <a:endParaRPr lang="en-GB"/>
          </a:p>
        </p:txBody>
      </p:sp>
      <p:pic>
        <p:nvPicPr>
          <p:cNvPr id="6" name="Picture 5">
            <a:extLst>
              <a:ext uri="{FF2B5EF4-FFF2-40B4-BE49-F238E27FC236}">
                <a16:creationId xmlns:a16="http://schemas.microsoft.com/office/drawing/2014/main" id="{F288E35A-9C75-0D23-90AC-B29B904539F3}"/>
              </a:ext>
            </a:extLst>
          </p:cNvPr>
          <p:cNvPicPr>
            <a:picLocks noChangeAspect="1"/>
          </p:cNvPicPr>
          <p:nvPr/>
        </p:nvPicPr>
        <p:blipFill>
          <a:blip r:embed="rId3"/>
          <a:stretch>
            <a:fillRect/>
          </a:stretch>
        </p:blipFill>
        <p:spPr>
          <a:xfrm>
            <a:off x="6571807" y="152719"/>
            <a:ext cx="2307017" cy="2307017"/>
          </a:xfrm>
          <a:prstGeom prst="rect">
            <a:avLst/>
          </a:prstGeom>
        </p:spPr>
      </p:pic>
      <p:pic>
        <p:nvPicPr>
          <p:cNvPr id="4" name="Picture 3">
            <a:extLst>
              <a:ext uri="{FF2B5EF4-FFF2-40B4-BE49-F238E27FC236}">
                <a16:creationId xmlns:a16="http://schemas.microsoft.com/office/drawing/2014/main" id="{45C19F36-4D80-C356-93A6-865FC41EE629}"/>
              </a:ext>
            </a:extLst>
          </p:cNvPr>
          <p:cNvPicPr>
            <a:picLocks noChangeAspect="1"/>
          </p:cNvPicPr>
          <p:nvPr/>
        </p:nvPicPr>
        <p:blipFill>
          <a:blip r:embed="rId4"/>
          <a:stretch>
            <a:fillRect/>
          </a:stretch>
        </p:blipFill>
        <p:spPr>
          <a:xfrm>
            <a:off x="532068" y="1207994"/>
            <a:ext cx="5150384" cy="5547679"/>
          </a:xfrm>
          <a:prstGeom prst="rect">
            <a:avLst/>
          </a:prstGeom>
        </p:spPr>
      </p:pic>
      <p:sp>
        <p:nvSpPr>
          <p:cNvPr id="2" name="TextBox 1">
            <a:extLst>
              <a:ext uri="{FF2B5EF4-FFF2-40B4-BE49-F238E27FC236}">
                <a16:creationId xmlns:a16="http://schemas.microsoft.com/office/drawing/2014/main" id="{1BEC23A9-19A3-CBAA-D5B6-BDA4190BA39D}"/>
              </a:ext>
            </a:extLst>
          </p:cNvPr>
          <p:cNvSpPr txBox="1"/>
          <p:nvPr/>
        </p:nvSpPr>
        <p:spPr>
          <a:xfrm>
            <a:off x="6135896" y="2899721"/>
            <a:ext cx="1970876" cy="2800767"/>
          </a:xfrm>
          <a:prstGeom prst="rect">
            <a:avLst/>
          </a:prstGeom>
          <a:noFill/>
        </p:spPr>
        <p:txBody>
          <a:bodyPr wrap="square">
            <a:spAutoFit/>
          </a:bodyPr>
          <a:lstStyle/>
          <a:p>
            <a:r>
              <a:rPr lang="en-GB" sz="1800" dirty="0">
                <a:latin typeface="Helvetica Neue Light" panose="02000403000000020004"/>
              </a:rPr>
              <a:t>How does Illinois budget look?</a:t>
            </a:r>
          </a:p>
          <a:p>
            <a:endParaRPr lang="en-GB" sz="1800" dirty="0">
              <a:latin typeface="Helvetica Neue Light" panose="02000403000000020004"/>
            </a:endParaRPr>
          </a:p>
          <a:p>
            <a:r>
              <a:rPr lang="en-GB" sz="1800" dirty="0">
                <a:latin typeface="Helvetica Neue Light" panose="02000403000000020004"/>
              </a:rPr>
              <a:t>I think there are reasons to worry…. </a:t>
            </a:r>
          </a:p>
          <a:p>
            <a:endParaRPr lang="en-GB" sz="1800" dirty="0">
              <a:latin typeface="Helvetica Neue Light" panose="02000403000000020004"/>
            </a:endParaRPr>
          </a:p>
          <a:p>
            <a:r>
              <a:rPr lang="en-GB" sz="1800" dirty="0">
                <a:latin typeface="Helvetica Neue Light" panose="02000403000000020004"/>
              </a:rPr>
              <a:t>We will return to this later.</a:t>
            </a:r>
          </a:p>
          <a:p>
            <a:endParaRPr lang="en-GB" dirty="0"/>
          </a:p>
        </p:txBody>
      </p:sp>
    </p:spTree>
    <p:extLst>
      <p:ext uri="{BB962C8B-B14F-4D97-AF65-F5344CB8AC3E}">
        <p14:creationId xmlns:p14="http://schemas.microsoft.com/office/powerpoint/2010/main" val="2964064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Global view: budget deficits</a:t>
            </a:r>
            <a:br>
              <a:rPr lang="en-US" b="0" dirty="0">
                <a:latin typeface="Gotham" panose="02000504050000020004" pitchFamily="2" charset="0"/>
              </a:rPr>
            </a:br>
            <a:r>
              <a:rPr lang="en-US" sz="1600" b="0" dirty="0">
                <a:solidFill>
                  <a:schemeClr val="tx1"/>
                </a:solidFill>
                <a:latin typeface="Gotham" panose="02000504050000020004" pitchFamily="2" charset="0"/>
              </a:rPr>
              <a:t>Budget deficit, by country. Selection of our large, P21, countries</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8B36E79E-BFA7-A3C4-DF0B-1612E7C883EE}"/>
              </a:ext>
            </a:extLst>
          </p:cNvPr>
          <p:cNvSpPr>
            <a:spLocks noGrp="1"/>
          </p:cNvSpPr>
          <p:nvPr>
            <p:ph type="body" idx="1"/>
          </p:nvPr>
        </p:nvSpPr>
        <p:spPr/>
        <p:txBody>
          <a:bodyPr/>
          <a:lstStyle/>
          <a:p>
            <a:endParaRPr lang="en-GB"/>
          </a:p>
        </p:txBody>
      </p:sp>
      <p:pic>
        <p:nvPicPr>
          <p:cNvPr id="3074" name="Picture 10" descr="Chart, line chart&#10;&#10;Description automatically generated">
            <a:extLst>
              <a:ext uri="{FF2B5EF4-FFF2-40B4-BE49-F238E27FC236}">
                <a16:creationId xmlns:a16="http://schemas.microsoft.com/office/drawing/2014/main" id="{223FE72F-C121-3EFA-4716-55680D20E8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9" y="1209369"/>
            <a:ext cx="7300352" cy="5648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9181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Fiscal policy: frameworks</a:t>
            </a:r>
            <a:br>
              <a:rPr lang="en-US" b="0" dirty="0">
                <a:latin typeface="Gotham" panose="02000504050000020004" pitchFamily="2" charset="0"/>
              </a:rPr>
            </a:br>
            <a:r>
              <a:rPr lang="en-US" sz="1600" b="0" dirty="0">
                <a:solidFill>
                  <a:schemeClr val="tx1"/>
                </a:solidFill>
                <a:latin typeface="Gotham" panose="02000504050000020004" pitchFamily="2" charset="0"/>
              </a:rPr>
              <a:t>Fiscal councils, Budget watchdogs</a:t>
            </a:r>
            <a:endParaRPr lang="en-US" b="0" dirty="0">
              <a:solidFill>
                <a:schemeClr val="tx1"/>
              </a:solidFill>
              <a:latin typeface="Gotham" panose="02000504050000020004" pitchFamily="2" charset="0"/>
            </a:endParaRPr>
          </a:p>
        </p:txBody>
      </p:sp>
      <p:sp>
        <p:nvSpPr>
          <p:cNvPr id="4" name="TextBox 3">
            <a:extLst>
              <a:ext uri="{FF2B5EF4-FFF2-40B4-BE49-F238E27FC236}">
                <a16:creationId xmlns:a16="http://schemas.microsoft.com/office/drawing/2014/main" id="{DDC408FA-EDBD-3BA4-5654-6E36CE5ECEBD}"/>
              </a:ext>
            </a:extLst>
          </p:cNvPr>
          <p:cNvSpPr txBox="1"/>
          <p:nvPr/>
        </p:nvSpPr>
        <p:spPr>
          <a:xfrm>
            <a:off x="457199" y="1843950"/>
            <a:ext cx="7589521" cy="3170099"/>
          </a:xfrm>
          <a:prstGeom prst="rect">
            <a:avLst/>
          </a:prstGeom>
          <a:noFill/>
        </p:spPr>
        <p:txBody>
          <a:bodyPr wrap="square">
            <a:spAutoFit/>
          </a:bodyPr>
          <a:lstStyle/>
          <a:p>
            <a:r>
              <a:rPr lang="en-GB" sz="2000" dirty="0">
                <a:latin typeface="Helvetica Neue Light" panose="02000403000000020004"/>
              </a:rPr>
              <a:t>Important policy development over past 30 years: fiscal rules and independent fiscal oversight.</a:t>
            </a:r>
          </a:p>
          <a:p>
            <a:endParaRPr lang="en-GB" sz="2000" dirty="0">
              <a:latin typeface="Helvetica Neue Light" panose="02000403000000020004"/>
            </a:endParaRPr>
          </a:p>
          <a:p>
            <a:r>
              <a:rPr lang="en-GB" sz="2000" dirty="0">
                <a:latin typeface="Helvetica Neue Light" panose="02000403000000020004"/>
              </a:rPr>
              <a:t>Policy problem: short-term political incentives. Bias towards debt. </a:t>
            </a:r>
          </a:p>
          <a:p>
            <a:endParaRPr lang="en-GB" sz="2000" dirty="0">
              <a:latin typeface="Helvetica Neue Light" panose="02000403000000020004"/>
            </a:endParaRPr>
          </a:p>
          <a:p>
            <a:r>
              <a:rPr lang="en-GB" sz="2000" dirty="0">
                <a:latin typeface="Helvetica Neue Light" panose="02000403000000020004"/>
              </a:rPr>
              <a:t>Policy responses: </a:t>
            </a:r>
          </a:p>
          <a:p>
            <a:endParaRPr lang="en-GB" sz="2000" dirty="0">
              <a:latin typeface="Helvetica Neue Light" panose="02000403000000020004"/>
            </a:endParaRPr>
          </a:p>
          <a:p>
            <a:pPr marL="342900" indent="-342900">
              <a:buFont typeface="Arial" panose="020B0604020202020204" pitchFamily="34" charset="0"/>
              <a:buChar char="•"/>
            </a:pPr>
            <a:r>
              <a:rPr lang="en-GB" sz="2000" dirty="0">
                <a:latin typeface="Helvetica Neue Light" panose="02000403000000020004"/>
              </a:rPr>
              <a:t>Fiscal rules. </a:t>
            </a:r>
          </a:p>
          <a:p>
            <a:pPr marL="342900" indent="-342900">
              <a:buFont typeface="Arial" panose="020B0604020202020204" pitchFamily="34" charset="0"/>
              <a:buChar char="•"/>
            </a:pPr>
            <a:r>
              <a:rPr lang="en-GB" sz="2000" dirty="0">
                <a:latin typeface="Helvetica Neue Light" panose="02000403000000020004"/>
              </a:rPr>
              <a:t>Independent fiscal oversight. [UK example: </a:t>
            </a:r>
            <a:r>
              <a:rPr lang="en-GB" sz="2000" dirty="0">
                <a:latin typeface="Helvetica Neue Light" panose="02000403000000020004"/>
                <a:hlinkClick r:id="rId3"/>
              </a:rPr>
              <a:t>https://obr.uk/</a:t>
            </a:r>
            <a:r>
              <a:rPr lang="en-GB" sz="2000" dirty="0">
                <a:latin typeface="Helvetica Neue Light" panose="02000403000000020004"/>
              </a:rPr>
              <a:t>]</a:t>
            </a:r>
          </a:p>
          <a:p>
            <a:endParaRPr lang="en-GB" sz="2000" dirty="0">
              <a:latin typeface="Helvetica Neue Light" panose="02000403000000020004"/>
            </a:endParaRPr>
          </a:p>
        </p:txBody>
      </p:sp>
    </p:spTree>
    <p:extLst>
      <p:ext uri="{BB962C8B-B14F-4D97-AF65-F5344CB8AC3E}">
        <p14:creationId xmlns:p14="http://schemas.microsoft.com/office/powerpoint/2010/main" val="3996964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Independent Oversight</a:t>
            </a:r>
            <a:br>
              <a:rPr lang="en-US" b="0" dirty="0">
                <a:latin typeface="Gotham" panose="02000504050000020004" pitchFamily="2" charset="0"/>
              </a:rPr>
            </a:br>
            <a:r>
              <a:rPr lang="en-US" sz="1600" b="0" dirty="0">
                <a:solidFill>
                  <a:schemeClr val="tx1"/>
                </a:solidFill>
                <a:latin typeface="Gotham" panose="02000504050000020004" pitchFamily="2" charset="0"/>
              </a:rPr>
              <a:t>The rise of rules and oversight</a:t>
            </a:r>
            <a:endParaRPr lang="en-US" b="0" dirty="0">
              <a:solidFill>
                <a:schemeClr val="tx1"/>
              </a:solidFill>
              <a:latin typeface="Gotham" panose="02000504050000020004" pitchFamily="2" charset="0"/>
            </a:endParaRPr>
          </a:p>
        </p:txBody>
      </p:sp>
      <p:sp>
        <p:nvSpPr>
          <p:cNvPr id="4" name="TextBox 3">
            <a:extLst>
              <a:ext uri="{FF2B5EF4-FFF2-40B4-BE49-F238E27FC236}">
                <a16:creationId xmlns:a16="http://schemas.microsoft.com/office/drawing/2014/main" id="{DDC408FA-EDBD-3BA4-5654-6E36CE5ECEBD}"/>
              </a:ext>
            </a:extLst>
          </p:cNvPr>
          <p:cNvSpPr txBox="1"/>
          <p:nvPr/>
        </p:nvSpPr>
        <p:spPr>
          <a:xfrm>
            <a:off x="6181342" y="1418880"/>
            <a:ext cx="7589521" cy="5139869"/>
          </a:xfrm>
          <a:prstGeom prst="rect">
            <a:avLst/>
          </a:prstGeom>
          <a:noFill/>
        </p:spPr>
        <p:txBody>
          <a:bodyPr wrap="square">
            <a:spAutoFit/>
          </a:bodyPr>
          <a:lstStyle/>
          <a:p>
            <a:endParaRPr lang="en-GB" sz="2000" dirty="0">
              <a:latin typeface="Helvetica Neue Light" panose="02000403000000020004"/>
            </a:endParaRPr>
          </a:p>
          <a:p>
            <a:endParaRPr lang="en-GB" sz="2000" dirty="0">
              <a:latin typeface="Helvetica Neue Light" panose="02000403000000020004"/>
            </a:endParaRPr>
          </a:p>
          <a:p>
            <a:r>
              <a:rPr lang="en-GB" sz="2000" dirty="0">
                <a:latin typeface="Helvetica Neue Light" panose="02000403000000020004"/>
              </a:rPr>
              <a:t>Fiscal rules </a:t>
            </a:r>
            <a:r>
              <a:rPr lang="en-GB" sz="2000" b="1" dirty="0">
                <a:latin typeface="Times New Roman" panose="02020603050405020304" pitchFamily="18" charset="0"/>
                <a:cs typeface="Times New Roman" panose="02020603050405020304" pitchFamily="18" charset="0"/>
              </a:rPr>
              <a:t>↑</a:t>
            </a:r>
            <a:endParaRPr lang="en-GB" sz="2000" b="1" dirty="0">
              <a:latin typeface="Helvetica Neue Light" panose="02000403000000020004"/>
            </a:endParaRPr>
          </a:p>
          <a:p>
            <a:endParaRPr lang="en-GB" sz="2000" dirty="0">
              <a:latin typeface="Helvetica Neue Light" panose="02000403000000020004"/>
            </a:endParaRPr>
          </a:p>
          <a:p>
            <a:endParaRPr lang="en-GB" sz="2000" dirty="0">
              <a:latin typeface="Helvetica Neue Light" panose="02000403000000020004"/>
            </a:endParaRPr>
          </a:p>
          <a:p>
            <a:endParaRPr lang="en-GB" sz="2000" dirty="0">
              <a:latin typeface="Helvetica Neue Light" panose="02000403000000020004"/>
            </a:endParaRPr>
          </a:p>
          <a:p>
            <a:endParaRPr lang="en-GB" sz="2000" dirty="0">
              <a:latin typeface="Helvetica Neue Light" panose="02000403000000020004"/>
            </a:endParaRPr>
          </a:p>
          <a:p>
            <a:r>
              <a:rPr lang="en-GB" sz="2000" dirty="0">
                <a:latin typeface="Helvetica Neue Light" panose="02000403000000020004"/>
              </a:rPr>
              <a:t>Fiscal councils </a:t>
            </a:r>
            <a:r>
              <a:rPr lang="en-GB" sz="2000" dirty="0">
                <a:latin typeface="Times New Roman" panose="02020603050405020304" pitchFamily="18" charset="0"/>
                <a:cs typeface="Times New Roman" panose="02020603050405020304" pitchFamily="18" charset="0"/>
              </a:rPr>
              <a:t>↑</a:t>
            </a:r>
            <a:endParaRPr lang="en-GB" sz="2000" dirty="0">
              <a:latin typeface="Helvetica Neue Light" panose="02000403000000020004"/>
            </a:endParaRPr>
          </a:p>
          <a:p>
            <a:endParaRPr lang="en-GB" sz="2000" dirty="0">
              <a:latin typeface="Helvetica Neue Light" panose="02000403000000020004"/>
            </a:endParaRPr>
          </a:p>
          <a:p>
            <a:endParaRPr lang="en-GB" sz="1200" dirty="0">
              <a:latin typeface="Helvetica Neue Light" panose="02000403000000020004"/>
            </a:endParaRPr>
          </a:p>
          <a:p>
            <a:endParaRPr lang="en-GB" sz="1200" dirty="0">
              <a:latin typeface="Helvetica Neue Light" panose="02000403000000020004"/>
            </a:endParaRPr>
          </a:p>
          <a:p>
            <a:endParaRPr lang="en-GB" sz="1200" dirty="0">
              <a:latin typeface="Helvetica Neue Light" panose="02000403000000020004"/>
            </a:endParaRPr>
          </a:p>
          <a:p>
            <a:r>
              <a:rPr lang="en-GB" sz="1200" dirty="0">
                <a:latin typeface="Helvetica Neue Light" panose="02000403000000020004"/>
              </a:rPr>
              <a:t>IMF paper (</a:t>
            </a:r>
            <a:r>
              <a:rPr lang="en-GB" sz="1200" dirty="0">
                <a:latin typeface="Helvetica Neue Light" panose="02000403000000020004"/>
                <a:hlinkClick r:id="rId3"/>
              </a:rPr>
              <a:t>2022</a:t>
            </a:r>
            <a:r>
              <a:rPr lang="en-GB" sz="1200" dirty="0">
                <a:latin typeface="Helvetica Neue Light" panose="02000403000000020004"/>
              </a:rPr>
              <a:t>)</a:t>
            </a:r>
          </a:p>
          <a:p>
            <a:endParaRPr lang="en-GB" sz="2000" dirty="0">
              <a:latin typeface="Helvetica Neue Light" panose="02000403000000020004"/>
            </a:endParaRPr>
          </a:p>
          <a:p>
            <a:endParaRPr lang="en-GB" sz="2000" dirty="0">
              <a:latin typeface="Helvetica Neue Light" panose="02000403000000020004"/>
            </a:endParaRPr>
          </a:p>
          <a:p>
            <a:endParaRPr lang="en-GB" sz="2000" dirty="0">
              <a:latin typeface="Helvetica Neue Light" panose="02000403000000020004"/>
            </a:endParaRPr>
          </a:p>
          <a:p>
            <a:endParaRPr lang="en-GB" sz="2000" dirty="0">
              <a:latin typeface="Helvetica Neue Light" panose="02000403000000020004"/>
            </a:endParaRPr>
          </a:p>
          <a:p>
            <a:endParaRPr lang="en-GB" sz="2000" dirty="0">
              <a:latin typeface="Helvetica Neue Light" panose="02000403000000020004"/>
            </a:endParaRPr>
          </a:p>
        </p:txBody>
      </p:sp>
      <p:pic>
        <p:nvPicPr>
          <p:cNvPr id="3" name="Picture 2">
            <a:extLst>
              <a:ext uri="{FF2B5EF4-FFF2-40B4-BE49-F238E27FC236}">
                <a16:creationId xmlns:a16="http://schemas.microsoft.com/office/drawing/2014/main" id="{60D0CE5A-16E1-4CF8-65DA-7CEE0BB294FD}"/>
              </a:ext>
            </a:extLst>
          </p:cNvPr>
          <p:cNvPicPr>
            <a:picLocks noChangeAspect="1"/>
          </p:cNvPicPr>
          <p:nvPr/>
        </p:nvPicPr>
        <p:blipFill>
          <a:blip r:embed="rId4"/>
          <a:stretch>
            <a:fillRect/>
          </a:stretch>
        </p:blipFill>
        <p:spPr>
          <a:xfrm>
            <a:off x="302775" y="981187"/>
            <a:ext cx="5351576" cy="2848713"/>
          </a:xfrm>
          <a:prstGeom prst="rect">
            <a:avLst/>
          </a:prstGeom>
        </p:spPr>
      </p:pic>
      <p:pic>
        <p:nvPicPr>
          <p:cNvPr id="7" name="Picture 6">
            <a:extLst>
              <a:ext uri="{FF2B5EF4-FFF2-40B4-BE49-F238E27FC236}">
                <a16:creationId xmlns:a16="http://schemas.microsoft.com/office/drawing/2014/main" id="{EB7C47FB-AB53-F7AB-5730-E88E815A9D17}"/>
              </a:ext>
            </a:extLst>
          </p:cNvPr>
          <p:cNvPicPr>
            <a:picLocks noChangeAspect="1"/>
          </p:cNvPicPr>
          <p:nvPr/>
        </p:nvPicPr>
        <p:blipFill>
          <a:blip r:embed="rId5"/>
          <a:stretch>
            <a:fillRect/>
          </a:stretch>
        </p:blipFill>
        <p:spPr>
          <a:xfrm>
            <a:off x="170833" y="4043624"/>
            <a:ext cx="5550956" cy="2661657"/>
          </a:xfrm>
          <a:prstGeom prst="rect">
            <a:avLst/>
          </a:prstGeom>
        </p:spPr>
      </p:pic>
    </p:spTree>
    <p:extLst>
      <p:ext uri="{BB962C8B-B14F-4D97-AF65-F5344CB8AC3E}">
        <p14:creationId xmlns:p14="http://schemas.microsoft.com/office/powerpoint/2010/main" val="24734421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Shape 23"/>
        <p:cNvGrpSpPr/>
        <p:nvPr/>
      </p:nvGrpSpPr>
      <p:grpSpPr>
        <a:xfrm>
          <a:off x="0" y="0"/>
          <a:ext cx="0" cy="0"/>
          <a:chOff x="0" y="0"/>
          <a:chExt cx="0" cy="0"/>
        </a:xfrm>
      </p:grpSpPr>
      <p:sp>
        <p:nvSpPr>
          <p:cNvPr id="26" name="Google Shape;26;p4"/>
          <p:cNvSpPr txBox="1">
            <a:spLocks noGrp="1"/>
          </p:cNvSpPr>
          <p:nvPr>
            <p:ph type="body" idx="4294967295"/>
          </p:nvPr>
        </p:nvSpPr>
        <p:spPr>
          <a:xfrm>
            <a:off x="449262" y="2779459"/>
            <a:ext cx="8245475" cy="4973637"/>
          </a:xfrm>
          <a:prstGeom prst="rect">
            <a:avLst/>
          </a:prstGeom>
          <a:noFill/>
          <a:ln>
            <a:noFill/>
          </a:ln>
        </p:spPr>
        <p:txBody>
          <a:bodyPr spcFirstLastPara="1" wrap="square" lIns="91425" tIns="45700" rIns="91425" bIns="45700" anchor="t" anchorCtr="0">
            <a:noAutofit/>
          </a:bodyPr>
          <a:lstStyle/>
          <a:p>
            <a:pPr marL="0" indent="0" algn="ctr"/>
            <a:r>
              <a:rPr lang="en-US" sz="3200" dirty="0">
                <a:solidFill>
                  <a:schemeClr val="bg1"/>
                </a:solidFill>
                <a:latin typeface="Gotham" panose="02000504050000020004" pitchFamily="2" charset="0"/>
              </a:rPr>
              <a:t>Sovereign Debt</a:t>
            </a:r>
          </a:p>
          <a:p>
            <a:pPr marL="0" indent="0" algn="ctr"/>
            <a:endParaRPr lang="en-US" sz="1800" dirty="0">
              <a:solidFill>
                <a:schemeClr val="bg1"/>
              </a:solidFill>
              <a:latin typeface="Gotham" panose="02000504050000020004" pitchFamily="2" charset="0"/>
            </a:endParaRPr>
          </a:p>
          <a:p>
            <a:pPr algn="ctr"/>
            <a:r>
              <a:rPr lang="en-GB" sz="1800" i="1" dirty="0">
                <a:solidFill>
                  <a:schemeClr val="bg1"/>
                </a:solidFill>
                <a:latin typeface="Times New Roman" panose="02020603050405020304" pitchFamily="18" charset="0"/>
                <a:cs typeface="Times New Roman" panose="02020603050405020304" pitchFamily="18" charset="0"/>
              </a:rPr>
              <a:t>How does it work? Why so important?</a:t>
            </a:r>
          </a:p>
          <a:p>
            <a:pPr algn="ctr"/>
            <a:endParaRPr lang="en-GB" sz="1800" i="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88672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Debt outstanding</a:t>
            </a:r>
            <a:br>
              <a:rPr lang="en-US" b="0" dirty="0">
                <a:latin typeface="Gotham" panose="02000504050000020004" pitchFamily="2" charset="0"/>
              </a:rPr>
            </a:br>
            <a:r>
              <a:rPr lang="en-US" sz="1600" b="0" dirty="0">
                <a:solidFill>
                  <a:schemeClr val="tx1"/>
                </a:solidFill>
                <a:latin typeface="Gotham" panose="02000504050000020004" pitchFamily="2" charset="0"/>
              </a:rPr>
              <a:t>Who are the world’s greatest debtors?</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BCB473A8-046C-313B-A8C3-FBF145EBEB72}"/>
              </a:ext>
            </a:extLst>
          </p:cNvPr>
          <p:cNvSpPr>
            <a:spLocks noGrp="1"/>
          </p:cNvSpPr>
          <p:nvPr>
            <p:ph type="body" idx="1"/>
          </p:nvPr>
        </p:nvSpPr>
        <p:spPr/>
        <p:txBody>
          <a:bodyPr/>
          <a:lstStyle/>
          <a:p>
            <a:endParaRPr lang="en-GB"/>
          </a:p>
        </p:txBody>
      </p:sp>
      <p:pic>
        <p:nvPicPr>
          <p:cNvPr id="8" name="Picture 7">
            <a:extLst>
              <a:ext uri="{FF2B5EF4-FFF2-40B4-BE49-F238E27FC236}">
                <a16:creationId xmlns:a16="http://schemas.microsoft.com/office/drawing/2014/main" id="{D870C1C3-C101-93B3-FCD3-C73AA91A1A59}"/>
              </a:ext>
            </a:extLst>
          </p:cNvPr>
          <p:cNvPicPr>
            <a:picLocks noChangeAspect="1"/>
          </p:cNvPicPr>
          <p:nvPr/>
        </p:nvPicPr>
        <p:blipFill>
          <a:blip r:embed="rId3"/>
          <a:stretch>
            <a:fillRect/>
          </a:stretch>
        </p:blipFill>
        <p:spPr>
          <a:xfrm>
            <a:off x="457199" y="1141640"/>
            <a:ext cx="5883239" cy="4857944"/>
          </a:xfrm>
          <a:prstGeom prst="rect">
            <a:avLst/>
          </a:prstGeom>
        </p:spPr>
      </p:pic>
    </p:spTree>
    <p:extLst>
      <p:ext uri="{BB962C8B-B14F-4D97-AF65-F5344CB8AC3E}">
        <p14:creationId xmlns:p14="http://schemas.microsoft.com/office/powerpoint/2010/main" val="7180616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Debt outstanding</a:t>
            </a:r>
            <a:br>
              <a:rPr lang="en-US" b="0" dirty="0">
                <a:latin typeface="Gotham" panose="02000504050000020004" pitchFamily="2" charset="0"/>
              </a:rPr>
            </a:br>
            <a:r>
              <a:rPr lang="en-US" sz="1600" b="0" dirty="0">
                <a:solidFill>
                  <a:schemeClr val="tx1"/>
                </a:solidFill>
                <a:latin typeface="Gotham" panose="02000504050000020004" pitchFamily="2" charset="0"/>
              </a:rPr>
              <a:t>Who are the world’s greatest debtors?</a:t>
            </a:r>
            <a:endParaRPr lang="en-US" b="0" dirty="0">
              <a:solidFill>
                <a:schemeClr val="tx1"/>
              </a:solidFill>
              <a:latin typeface="Gotham" panose="02000504050000020004" pitchFamily="2" charset="0"/>
            </a:endParaRPr>
          </a:p>
        </p:txBody>
      </p:sp>
      <p:pic>
        <p:nvPicPr>
          <p:cNvPr id="4" name="Graphic 3">
            <a:extLst>
              <a:ext uri="{FF2B5EF4-FFF2-40B4-BE49-F238E27FC236}">
                <a16:creationId xmlns:a16="http://schemas.microsoft.com/office/drawing/2014/main" id="{11208087-BFE0-661A-729B-A7043B18F8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7198" y="1152072"/>
            <a:ext cx="6187442" cy="4919523"/>
          </a:xfrm>
          <a:prstGeom prst="rect">
            <a:avLst/>
          </a:prstGeom>
        </p:spPr>
      </p:pic>
    </p:spTree>
    <p:extLst>
      <p:ext uri="{BB962C8B-B14F-4D97-AF65-F5344CB8AC3E}">
        <p14:creationId xmlns:p14="http://schemas.microsoft.com/office/powerpoint/2010/main" val="29925540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Debt outstanding</a:t>
            </a:r>
            <a:br>
              <a:rPr lang="en-US" b="0" dirty="0">
                <a:latin typeface="Gotham" panose="02000504050000020004" pitchFamily="2" charset="0"/>
              </a:rPr>
            </a:br>
            <a:r>
              <a:rPr lang="en-US" sz="1600" b="0" dirty="0">
                <a:solidFill>
                  <a:schemeClr val="tx1"/>
                </a:solidFill>
                <a:latin typeface="Gotham" panose="02000504050000020004" pitchFamily="2" charset="0"/>
              </a:rPr>
              <a:t>Debt held by P21 countries</a:t>
            </a:r>
            <a:endParaRPr lang="en-US" b="0" dirty="0">
              <a:solidFill>
                <a:schemeClr val="tx1"/>
              </a:solidFill>
              <a:latin typeface="Gotham" panose="02000504050000020004" pitchFamily="2" charset="0"/>
            </a:endParaRPr>
          </a:p>
        </p:txBody>
      </p:sp>
      <p:pic>
        <p:nvPicPr>
          <p:cNvPr id="3" name="Graphic 2">
            <a:extLst>
              <a:ext uri="{FF2B5EF4-FFF2-40B4-BE49-F238E27FC236}">
                <a16:creationId xmlns:a16="http://schemas.microsoft.com/office/drawing/2014/main" id="{136D08F5-5A3F-0DC1-40F0-7611577908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4990" y="1027430"/>
            <a:ext cx="6704330" cy="5041240"/>
          </a:xfrm>
          <a:prstGeom prst="rect">
            <a:avLst/>
          </a:prstGeom>
        </p:spPr>
      </p:pic>
    </p:spTree>
    <p:extLst>
      <p:ext uri="{BB962C8B-B14F-4D97-AF65-F5344CB8AC3E}">
        <p14:creationId xmlns:p14="http://schemas.microsoft.com/office/powerpoint/2010/main" val="22307275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Debt outstanding</a:t>
            </a:r>
            <a:br>
              <a:rPr lang="en-US" b="0" dirty="0">
                <a:latin typeface="Gotham" panose="02000504050000020004" pitchFamily="2" charset="0"/>
              </a:rPr>
            </a:br>
            <a:r>
              <a:rPr lang="en-US" sz="1600" b="0" dirty="0">
                <a:solidFill>
                  <a:schemeClr val="tx1"/>
                </a:solidFill>
                <a:latin typeface="Gotham" panose="02000504050000020004" pitchFamily="2" charset="0"/>
              </a:rPr>
              <a:t>How did we get here?</a:t>
            </a:r>
            <a:endParaRPr lang="en-US" b="0" dirty="0">
              <a:solidFill>
                <a:schemeClr val="tx1"/>
              </a:solidFill>
              <a:latin typeface="Gotham" panose="02000504050000020004" pitchFamily="2" charset="0"/>
            </a:endParaRPr>
          </a:p>
        </p:txBody>
      </p:sp>
      <p:pic>
        <p:nvPicPr>
          <p:cNvPr id="2" name="p21_debt_animated">
            <a:hlinkClick r:id="" action="ppaction://media"/>
            <a:extLst>
              <a:ext uri="{FF2B5EF4-FFF2-40B4-BE49-F238E27FC236}">
                <a16:creationId xmlns:a16="http://schemas.microsoft.com/office/drawing/2014/main" id="{954DE7BC-A09E-AB66-66C0-D25CFD22D66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82294" y="998854"/>
            <a:ext cx="6108066" cy="4849631"/>
          </a:xfrm>
          <a:prstGeom prst="rect">
            <a:avLst/>
          </a:prstGeom>
        </p:spPr>
      </p:pic>
    </p:spTree>
    <p:extLst>
      <p:ext uri="{BB962C8B-B14F-4D97-AF65-F5344CB8AC3E}">
        <p14:creationId xmlns:p14="http://schemas.microsoft.com/office/powerpoint/2010/main" val="2056758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9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Macro menu</a:t>
            </a:r>
            <a:br>
              <a:rPr lang="en-US" b="0" dirty="0">
                <a:latin typeface="Gotham" panose="02000504050000020004" pitchFamily="2" charset="0"/>
              </a:rPr>
            </a:br>
            <a:r>
              <a:rPr lang="en-US" sz="1600" b="0" dirty="0">
                <a:solidFill>
                  <a:schemeClr val="tx1"/>
                </a:solidFill>
                <a:latin typeface="Gotham" panose="02000504050000020004" pitchFamily="2" charset="0"/>
              </a:rPr>
              <a:t>Where we’ve been, and where we are heading….</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E4A13AA5-CCB2-135F-ADA6-659A2F0F3779}"/>
              </a:ext>
            </a:extLst>
          </p:cNvPr>
          <p:cNvSpPr>
            <a:spLocks noGrp="1"/>
          </p:cNvSpPr>
          <p:nvPr>
            <p:ph type="body" idx="1"/>
          </p:nvPr>
        </p:nvSpPr>
        <p:spPr/>
        <p:txBody>
          <a:bodyPr/>
          <a:lstStyle/>
          <a:p>
            <a:endParaRPr lang="en-GB" dirty="0"/>
          </a:p>
        </p:txBody>
      </p:sp>
      <p:sp>
        <p:nvSpPr>
          <p:cNvPr id="3" name="Rectangle: Rounded Corners 2">
            <a:extLst>
              <a:ext uri="{FF2B5EF4-FFF2-40B4-BE49-F238E27FC236}">
                <a16:creationId xmlns:a16="http://schemas.microsoft.com/office/drawing/2014/main" id="{A97B3B33-FF27-6E5D-80B4-E567C3F28CDF}"/>
              </a:ext>
            </a:extLst>
          </p:cNvPr>
          <p:cNvSpPr/>
          <p:nvPr/>
        </p:nvSpPr>
        <p:spPr>
          <a:xfrm>
            <a:off x="521208" y="1252628"/>
            <a:ext cx="2852928" cy="155458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solidFill>
                <a:schemeClr val="bg1"/>
              </a:solidFill>
              <a:latin typeface="Helvetica Neue Light" panose="02000403000000020004"/>
            </a:endParaRPr>
          </a:p>
          <a:p>
            <a:r>
              <a:rPr lang="en-GB" b="1" dirty="0">
                <a:solidFill>
                  <a:schemeClr val="bg1"/>
                </a:solidFill>
                <a:latin typeface="Helvetica Neue Light" panose="02000403000000020004"/>
              </a:rPr>
              <a:t>Previous weeks:</a:t>
            </a:r>
          </a:p>
          <a:p>
            <a:r>
              <a:rPr lang="en-GB" dirty="0">
                <a:solidFill>
                  <a:schemeClr val="bg1"/>
                </a:solidFill>
                <a:latin typeface="Helvetica Neue Light" panose="02000403000000020004"/>
              </a:rPr>
              <a:t>GDP and growth</a:t>
            </a:r>
          </a:p>
          <a:p>
            <a:r>
              <a:rPr lang="en-GB" dirty="0">
                <a:solidFill>
                  <a:schemeClr val="bg1"/>
                </a:solidFill>
                <a:latin typeface="Helvetica Neue Light" panose="02000403000000020004"/>
              </a:rPr>
              <a:t>Jobs and wages</a:t>
            </a:r>
          </a:p>
          <a:p>
            <a:r>
              <a:rPr lang="en-GB" dirty="0">
                <a:solidFill>
                  <a:schemeClr val="bg1"/>
                </a:solidFill>
                <a:latin typeface="Helvetica Neue Light" panose="02000403000000020004"/>
              </a:rPr>
              <a:t>Currencies and inflation</a:t>
            </a:r>
          </a:p>
          <a:p>
            <a:pPr algn="ctr"/>
            <a:endParaRPr lang="en-GB" dirty="0">
              <a:solidFill>
                <a:schemeClr val="bg1"/>
              </a:solidFill>
            </a:endParaRPr>
          </a:p>
        </p:txBody>
      </p:sp>
      <p:cxnSp>
        <p:nvCxnSpPr>
          <p:cNvPr id="7" name="Straight Arrow Connector 6">
            <a:extLst>
              <a:ext uri="{FF2B5EF4-FFF2-40B4-BE49-F238E27FC236}">
                <a16:creationId xmlns:a16="http://schemas.microsoft.com/office/drawing/2014/main" id="{6EFFFB1C-F899-1029-29F4-6BA20E63A151}"/>
              </a:ext>
            </a:extLst>
          </p:cNvPr>
          <p:cNvCxnSpPr>
            <a:cxnSpLocks/>
          </p:cNvCxnSpPr>
          <p:nvPr/>
        </p:nvCxnSpPr>
        <p:spPr>
          <a:xfrm>
            <a:off x="3474720" y="2011680"/>
            <a:ext cx="329184" cy="0"/>
          </a:xfrm>
          <a:prstGeom prst="straightConnector1">
            <a:avLst/>
          </a:prstGeom>
          <a:ln>
            <a:solidFill>
              <a:srgbClr val="80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956A3BCC-EA87-D0F4-3FED-456E8C270113}"/>
              </a:ext>
            </a:extLst>
          </p:cNvPr>
          <p:cNvSpPr/>
          <p:nvPr/>
        </p:nvSpPr>
        <p:spPr>
          <a:xfrm>
            <a:off x="3904488" y="1252628"/>
            <a:ext cx="4782312" cy="467877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i="1" dirty="0">
                <a:solidFill>
                  <a:schemeClr val="tx1"/>
                </a:solidFill>
              </a:rPr>
              <a:t>Today: </a:t>
            </a:r>
          </a:p>
          <a:p>
            <a:pPr algn="ctr"/>
            <a:r>
              <a:rPr lang="en-GB" sz="1200" i="1" dirty="0">
                <a:solidFill>
                  <a:schemeClr val="tx1"/>
                </a:solidFill>
              </a:rPr>
              <a:t>Government spending, deficits and debt</a:t>
            </a:r>
          </a:p>
          <a:p>
            <a:pPr algn="ctr"/>
            <a:endParaRPr lang="en-GB" sz="1200" dirty="0">
              <a:solidFill>
                <a:schemeClr val="tx1"/>
              </a:solidFill>
            </a:endParaRPr>
          </a:p>
          <a:p>
            <a:pPr algn="ctr"/>
            <a:endParaRPr lang="en-GB" sz="1200" dirty="0">
              <a:solidFill>
                <a:schemeClr val="tx1"/>
              </a:solidFill>
            </a:endParaRPr>
          </a:p>
          <a:p>
            <a:pPr algn="ctr"/>
            <a:r>
              <a:rPr lang="en-GB" sz="1200" dirty="0">
                <a:solidFill>
                  <a:srgbClr val="C00000"/>
                </a:solidFill>
              </a:rPr>
              <a:t>Facts: government</a:t>
            </a:r>
          </a:p>
          <a:p>
            <a:pPr algn="ctr"/>
            <a:r>
              <a:rPr lang="en-GB" sz="1200" dirty="0">
                <a:solidFill>
                  <a:schemeClr val="tx1"/>
                </a:solidFill>
              </a:rPr>
              <a:t>What does the government spend on?</a:t>
            </a:r>
          </a:p>
          <a:p>
            <a:pPr algn="ctr"/>
            <a:endParaRPr lang="en-GB" sz="1200" dirty="0">
              <a:solidFill>
                <a:schemeClr val="tx1"/>
              </a:solidFill>
            </a:endParaRPr>
          </a:p>
          <a:p>
            <a:pPr algn="ctr"/>
            <a:endParaRPr lang="en-GB" sz="1200" dirty="0">
              <a:solidFill>
                <a:schemeClr val="tx1"/>
              </a:solidFill>
            </a:endParaRPr>
          </a:p>
          <a:p>
            <a:pPr algn="ctr"/>
            <a:r>
              <a:rPr lang="en-GB" sz="1200" dirty="0">
                <a:solidFill>
                  <a:srgbClr val="C00000"/>
                </a:solidFill>
              </a:rPr>
              <a:t>Deficits</a:t>
            </a:r>
          </a:p>
          <a:p>
            <a:pPr algn="ctr"/>
            <a:r>
              <a:rPr lang="en-GB" sz="1200" dirty="0">
                <a:solidFill>
                  <a:schemeClr val="tx1"/>
                </a:solidFill>
              </a:rPr>
              <a:t>What happens when income is less than spending?</a:t>
            </a:r>
          </a:p>
          <a:p>
            <a:pPr algn="ctr"/>
            <a:endParaRPr lang="en-GB" sz="1200" dirty="0">
              <a:solidFill>
                <a:schemeClr val="tx1"/>
              </a:solidFill>
            </a:endParaRPr>
          </a:p>
          <a:p>
            <a:pPr algn="ctr"/>
            <a:endParaRPr lang="en-GB" sz="1200" dirty="0">
              <a:solidFill>
                <a:schemeClr val="tx1"/>
              </a:solidFill>
            </a:endParaRPr>
          </a:p>
          <a:p>
            <a:pPr algn="ctr"/>
            <a:r>
              <a:rPr lang="en-GB" sz="1200" dirty="0">
                <a:solidFill>
                  <a:srgbClr val="C00000"/>
                </a:solidFill>
              </a:rPr>
              <a:t>Sovereign debt</a:t>
            </a:r>
          </a:p>
          <a:p>
            <a:pPr algn="ctr"/>
            <a:r>
              <a:rPr lang="en-GB" sz="1200" dirty="0">
                <a:solidFill>
                  <a:schemeClr val="tx1"/>
                </a:solidFill>
              </a:rPr>
              <a:t>How does it work?</a:t>
            </a:r>
          </a:p>
          <a:p>
            <a:pPr algn="ctr"/>
            <a:endParaRPr lang="en-GB" sz="1200" dirty="0">
              <a:solidFill>
                <a:schemeClr val="tx1"/>
              </a:solidFill>
            </a:endParaRPr>
          </a:p>
          <a:p>
            <a:pPr algn="ctr"/>
            <a:endParaRPr lang="en-GB" sz="1200" dirty="0">
              <a:solidFill>
                <a:schemeClr val="tx1"/>
              </a:solidFill>
            </a:endParaRPr>
          </a:p>
          <a:p>
            <a:pPr algn="ctr"/>
            <a:r>
              <a:rPr lang="en-GB" sz="1200" dirty="0">
                <a:solidFill>
                  <a:srgbClr val="C00000"/>
                </a:solidFill>
              </a:rPr>
              <a:t>Debt crises</a:t>
            </a:r>
          </a:p>
          <a:p>
            <a:pPr algn="ctr"/>
            <a:r>
              <a:rPr lang="en-GB" sz="1200" dirty="0">
                <a:solidFill>
                  <a:schemeClr val="tx1"/>
                </a:solidFill>
              </a:rPr>
              <a:t>How much is too much?</a:t>
            </a:r>
          </a:p>
        </p:txBody>
      </p:sp>
      <p:sp>
        <p:nvSpPr>
          <p:cNvPr id="10" name="Rectangle: Rounded Corners 9">
            <a:extLst>
              <a:ext uri="{FF2B5EF4-FFF2-40B4-BE49-F238E27FC236}">
                <a16:creationId xmlns:a16="http://schemas.microsoft.com/office/drawing/2014/main" id="{10C9A795-F6F3-2043-57A6-3617C2A72D21}"/>
              </a:ext>
            </a:extLst>
          </p:cNvPr>
          <p:cNvSpPr/>
          <p:nvPr/>
        </p:nvSpPr>
        <p:spPr>
          <a:xfrm>
            <a:off x="521208" y="4376828"/>
            <a:ext cx="2852928" cy="155458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solidFill>
                  <a:schemeClr val="bg1"/>
                </a:solidFill>
                <a:latin typeface="Helvetica Neue Light" panose="02000403000000020004"/>
              </a:rPr>
              <a:t>Next: </a:t>
            </a:r>
            <a:r>
              <a:rPr lang="en-GB" dirty="0">
                <a:solidFill>
                  <a:schemeClr val="bg1"/>
                </a:solidFill>
                <a:latin typeface="Helvetica Neue Light" panose="02000403000000020004"/>
              </a:rPr>
              <a:t>Taxation and Fiscal Stimulus</a:t>
            </a:r>
          </a:p>
          <a:p>
            <a:endParaRPr lang="en-GB" dirty="0">
              <a:solidFill>
                <a:schemeClr val="bg1"/>
              </a:solidFill>
              <a:latin typeface="Helvetica Neue Light" panose="02000403000000020004"/>
            </a:endParaRPr>
          </a:p>
          <a:p>
            <a:r>
              <a:rPr lang="en-GB" dirty="0">
                <a:solidFill>
                  <a:schemeClr val="bg1"/>
                </a:solidFill>
                <a:latin typeface="Helvetica Neue Light" panose="02000403000000020004"/>
              </a:rPr>
              <a:t>Then: Long-term trends</a:t>
            </a:r>
            <a:endParaRPr lang="en-GB" dirty="0">
              <a:solidFill>
                <a:schemeClr val="bg1"/>
              </a:solidFill>
            </a:endParaRPr>
          </a:p>
        </p:txBody>
      </p:sp>
      <p:cxnSp>
        <p:nvCxnSpPr>
          <p:cNvPr id="11" name="Straight Arrow Connector 10">
            <a:extLst>
              <a:ext uri="{FF2B5EF4-FFF2-40B4-BE49-F238E27FC236}">
                <a16:creationId xmlns:a16="http://schemas.microsoft.com/office/drawing/2014/main" id="{7444D5D0-D4CC-35F1-B6A1-8A43C8E4E5FD}"/>
              </a:ext>
            </a:extLst>
          </p:cNvPr>
          <p:cNvCxnSpPr>
            <a:cxnSpLocks/>
          </p:cNvCxnSpPr>
          <p:nvPr/>
        </p:nvCxnSpPr>
        <p:spPr>
          <a:xfrm flipH="1">
            <a:off x="3474720" y="5154118"/>
            <a:ext cx="303276" cy="0"/>
          </a:xfrm>
          <a:prstGeom prst="straightConnector1">
            <a:avLst/>
          </a:prstGeom>
          <a:ln>
            <a:solidFill>
              <a:srgbClr val="8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07169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US Debt – history</a:t>
            </a:r>
            <a:br>
              <a:rPr lang="en-US" b="0" dirty="0">
                <a:latin typeface="Gotham" panose="02000504050000020004" pitchFamily="2" charset="0"/>
              </a:rPr>
            </a:br>
            <a:r>
              <a:rPr lang="en-US" sz="1600" b="0" dirty="0">
                <a:solidFill>
                  <a:schemeClr val="tx1"/>
                </a:solidFill>
                <a:latin typeface="Gotham" panose="02000504050000020004" pitchFamily="2" charset="0"/>
              </a:rPr>
              <a:t>And some important history</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6BC8A9F6-07ED-0706-3B48-28992BCCAECC}"/>
              </a:ext>
            </a:extLst>
          </p:cNvPr>
          <p:cNvSpPr>
            <a:spLocks noGrp="1"/>
          </p:cNvSpPr>
          <p:nvPr>
            <p:ph type="body" idx="1"/>
          </p:nvPr>
        </p:nvSpPr>
        <p:spPr/>
        <p:txBody>
          <a:bodyPr/>
          <a:lstStyle/>
          <a:p>
            <a:endParaRPr lang="en-GB"/>
          </a:p>
        </p:txBody>
      </p:sp>
      <p:pic>
        <p:nvPicPr>
          <p:cNvPr id="1026" name="Picture 2" descr="Heritage Images/Heritage Images via Getty Images">
            <a:extLst>
              <a:ext uri="{FF2B5EF4-FFF2-40B4-BE49-F238E27FC236}">
                <a16:creationId xmlns:a16="http://schemas.microsoft.com/office/drawing/2014/main" id="{9091D0FC-306E-4DA6-4B22-D2FADB5A93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196" y="1133856"/>
            <a:ext cx="2785364" cy="34978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5540564-BD32-C39C-7C65-4E2C9F90706C}"/>
              </a:ext>
            </a:extLst>
          </p:cNvPr>
          <p:cNvSpPr txBox="1"/>
          <p:nvPr/>
        </p:nvSpPr>
        <p:spPr>
          <a:xfrm>
            <a:off x="723229" y="4717213"/>
            <a:ext cx="2443298" cy="246221"/>
          </a:xfrm>
          <a:prstGeom prst="rect">
            <a:avLst/>
          </a:prstGeom>
          <a:noFill/>
        </p:spPr>
        <p:txBody>
          <a:bodyPr wrap="none" rtlCol="0">
            <a:spAutoFit/>
          </a:bodyPr>
          <a:lstStyle/>
          <a:p>
            <a:r>
              <a:rPr lang="en-GB" sz="1000" i="1" dirty="0"/>
              <a:t>Alexander Hamilton (1755/1757 – 1804)</a:t>
            </a:r>
          </a:p>
        </p:txBody>
      </p:sp>
      <p:sp>
        <p:nvSpPr>
          <p:cNvPr id="9" name="TextBox 8">
            <a:extLst>
              <a:ext uri="{FF2B5EF4-FFF2-40B4-BE49-F238E27FC236}">
                <a16:creationId xmlns:a16="http://schemas.microsoft.com/office/drawing/2014/main" id="{1CF80EB4-ACE6-CEF3-F6D2-682B975EA3CC}"/>
              </a:ext>
            </a:extLst>
          </p:cNvPr>
          <p:cNvSpPr txBox="1"/>
          <p:nvPr/>
        </p:nvSpPr>
        <p:spPr>
          <a:xfrm>
            <a:off x="3758184" y="1121357"/>
            <a:ext cx="4989757" cy="2123658"/>
          </a:xfrm>
          <a:prstGeom prst="rect">
            <a:avLst/>
          </a:prstGeom>
          <a:noFill/>
        </p:spPr>
        <p:txBody>
          <a:bodyPr wrap="square" rtlCol="0">
            <a:spAutoFit/>
          </a:bodyPr>
          <a:lstStyle/>
          <a:p>
            <a:r>
              <a:rPr lang="en-GB" b="1" dirty="0">
                <a:solidFill>
                  <a:srgbClr val="800000"/>
                </a:solidFill>
                <a:latin typeface="Helvetica Neue Light" panose="02000403000000020004"/>
              </a:rPr>
              <a:t>Early US debt</a:t>
            </a:r>
          </a:p>
          <a:p>
            <a:endParaRPr lang="en-GB" dirty="0">
              <a:latin typeface="Helvetica Neue Light" panose="02000403000000020004"/>
            </a:endParaRPr>
          </a:p>
          <a:p>
            <a:pPr marL="342900" indent="-342900">
              <a:buAutoNum type="arabicPeriod" startAt="1775"/>
            </a:pPr>
            <a:r>
              <a:rPr lang="en-GB" sz="1800" dirty="0">
                <a:latin typeface="Helvetica Neue Light" panose="02000403000000020004"/>
              </a:rPr>
              <a:t>  Continental Congress borrows to fight     revolutionary war. (Townshend Acts)</a:t>
            </a:r>
          </a:p>
          <a:p>
            <a:pPr marL="342900" indent="-342900">
              <a:buAutoNum type="arabicPeriod" startAt="1789"/>
            </a:pPr>
            <a:r>
              <a:rPr lang="en-GB" sz="1800" dirty="0">
                <a:latin typeface="Helvetica Neue Light" panose="02000403000000020004"/>
              </a:rPr>
              <a:t>  First Federal Debt is issued. </a:t>
            </a:r>
          </a:p>
          <a:p>
            <a:pPr marL="342900" indent="-342900">
              <a:buAutoNum type="arabicPeriod" startAt="1792"/>
            </a:pPr>
            <a:r>
              <a:rPr lang="en-GB" sz="1800" dirty="0">
                <a:latin typeface="Helvetica Neue Light" panose="02000403000000020004"/>
              </a:rPr>
              <a:t>  First Debt Crisis: The Wall St Panic. </a:t>
            </a:r>
          </a:p>
          <a:p>
            <a:r>
              <a:rPr lang="en-GB" sz="1800" dirty="0">
                <a:latin typeface="Helvetica Neue Light" panose="02000403000000020004"/>
              </a:rPr>
              <a:t>1835.  US debt completely paid off, briefly. </a:t>
            </a:r>
          </a:p>
          <a:p>
            <a:pPr marL="342900" indent="-342900">
              <a:buAutoNum type="arabicPeriod" startAt="1789"/>
            </a:pPr>
            <a:endParaRPr lang="en-GB" dirty="0">
              <a:latin typeface="Helvetica Neue Light" panose="02000403000000020004"/>
            </a:endParaRPr>
          </a:p>
        </p:txBody>
      </p:sp>
      <p:pic>
        <p:nvPicPr>
          <p:cNvPr id="3" name="Picture 2">
            <a:extLst>
              <a:ext uri="{FF2B5EF4-FFF2-40B4-BE49-F238E27FC236}">
                <a16:creationId xmlns:a16="http://schemas.microsoft.com/office/drawing/2014/main" id="{83FBF1AC-34E8-2E9F-3B02-C610349616BA}"/>
              </a:ext>
            </a:extLst>
          </p:cNvPr>
          <p:cNvPicPr>
            <a:picLocks noChangeAspect="1"/>
          </p:cNvPicPr>
          <p:nvPr/>
        </p:nvPicPr>
        <p:blipFill>
          <a:blip r:embed="rId4"/>
          <a:stretch>
            <a:fillRect/>
          </a:stretch>
        </p:blipFill>
        <p:spPr>
          <a:xfrm>
            <a:off x="3812240" y="3214484"/>
            <a:ext cx="4989757" cy="3497899"/>
          </a:xfrm>
          <a:prstGeom prst="rect">
            <a:avLst/>
          </a:prstGeom>
        </p:spPr>
      </p:pic>
    </p:spTree>
    <p:extLst>
      <p:ext uri="{BB962C8B-B14F-4D97-AF65-F5344CB8AC3E}">
        <p14:creationId xmlns:p14="http://schemas.microsoft.com/office/powerpoint/2010/main" val="15127185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US Debt – recent growth</a:t>
            </a:r>
            <a:br>
              <a:rPr lang="en-US" b="0" dirty="0">
                <a:latin typeface="Gotham" panose="02000504050000020004" pitchFamily="2" charset="0"/>
              </a:rPr>
            </a:br>
            <a:r>
              <a:rPr lang="en-US" sz="1600" b="0" dirty="0">
                <a:solidFill>
                  <a:schemeClr val="tx1"/>
                </a:solidFill>
                <a:latin typeface="Gotham" panose="02000504050000020004" pitchFamily="2" charset="0"/>
              </a:rPr>
              <a:t>Historically high debt</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5442B7C1-889A-E1E4-DF60-32792DB61035}"/>
              </a:ext>
            </a:extLst>
          </p:cNvPr>
          <p:cNvSpPr>
            <a:spLocks noGrp="1"/>
          </p:cNvSpPr>
          <p:nvPr>
            <p:ph type="body" idx="1"/>
          </p:nvPr>
        </p:nvSpPr>
        <p:spPr/>
        <p:txBody>
          <a:bodyPr/>
          <a:lstStyle/>
          <a:p>
            <a:endParaRPr lang="en-GB"/>
          </a:p>
        </p:txBody>
      </p:sp>
      <p:pic>
        <p:nvPicPr>
          <p:cNvPr id="3" name="Picture 2">
            <a:extLst>
              <a:ext uri="{FF2B5EF4-FFF2-40B4-BE49-F238E27FC236}">
                <a16:creationId xmlns:a16="http://schemas.microsoft.com/office/drawing/2014/main" id="{49ED847B-7451-0FEF-1B07-7E22D5F483E1}"/>
              </a:ext>
            </a:extLst>
          </p:cNvPr>
          <p:cNvPicPr>
            <a:picLocks noChangeAspect="1"/>
          </p:cNvPicPr>
          <p:nvPr/>
        </p:nvPicPr>
        <p:blipFill>
          <a:blip r:embed="rId3"/>
          <a:stretch>
            <a:fillRect/>
          </a:stretch>
        </p:blipFill>
        <p:spPr>
          <a:xfrm>
            <a:off x="457200" y="1248728"/>
            <a:ext cx="2651760" cy="3291331"/>
          </a:xfrm>
          <a:prstGeom prst="rect">
            <a:avLst/>
          </a:prstGeom>
        </p:spPr>
      </p:pic>
      <p:sp>
        <p:nvSpPr>
          <p:cNvPr id="8" name="TextBox 7">
            <a:extLst>
              <a:ext uri="{FF2B5EF4-FFF2-40B4-BE49-F238E27FC236}">
                <a16:creationId xmlns:a16="http://schemas.microsoft.com/office/drawing/2014/main" id="{1DF4C46A-284A-7CCB-5ED9-96400368F5F2}"/>
              </a:ext>
            </a:extLst>
          </p:cNvPr>
          <p:cNvSpPr txBox="1"/>
          <p:nvPr/>
        </p:nvSpPr>
        <p:spPr>
          <a:xfrm>
            <a:off x="4873372" y="4816711"/>
            <a:ext cx="2605658" cy="261610"/>
          </a:xfrm>
          <a:prstGeom prst="rect">
            <a:avLst/>
          </a:prstGeom>
          <a:noFill/>
        </p:spPr>
        <p:txBody>
          <a:bodyPr wrap="square">
            <a:spAutoFit/>
          </a:bodyPr>
          <a:lstStyle/>
          <a:p>
            <a:r>
              <a:rPr lang="en-GB" sz="1100" dirty="0">
                <a:hlinkClick r:id="rId4"/>
              </a:rPr>
              <a:t>US Treasury, Fiscal Report</a:t>
            </a:r>
            <a:endParaRPr lang="en-GB" sz="1100" dirty="0"/>
          </a:p>
        </p:txBody>
      </p:sp>
      <p:pic>
        <p:nvPicPr>
          <p:cNvPr id="10" name="Picture 9">
            <a:extLst>
              <a:ext uri="{FF2B5EF4-FFF2-40B4-BE49-F238E27FC236}">
                <a16:creationId xmlns:a16="http://schemas.microsoft.com/office/drawing/2014/main" id="{6C7BA00B-7FB2-25F8-81C6-CAA20A8DAFCD}"/>
              </a:ext>
            </a:extLst>
          </p:cNvPr>
          <p:cNvPicPr>
            <a:picLocks noChangeAspect="1"/>
          </p:cNvPicPr>
          <p:nvPr/>
        </p:nvPicPr>
        <p:blipFill>
          <a:blip r:embed="rId5"/>
          <a:stretch>
            <a:fillRect/>
          </a:stretch>
        </p:blipFill>
        <p:spPr>
          <a:xfrm>
            <a:off x="3410712" y="1248728"/>
            <a:ext cx="4829092" cy="3506152"/>
          </a:xfrm>
          <a:prstGeom prst="rect">
            <a:avLst/>
          </a:prstGeom>
        </p:spPr>
      </p:pic>
      <p:sp>
        <p:nvSpPr>
          <p:cNvPr id="11" name="TextBox 10">
            <a:extLst>
              <a:ext uri="{FF2B5EF4-FFF2-40B4-BE49-F238E27FC236}">
                <a16:creationId xmlns:a16="http://schemas.microsoft.com/office/drawing/2014/main" id="{8E415792-78D7-70DD-7947-406A1F3FB10D}"/>
              </a:ext>
            </a:extLst>
          </p:cNvPr>
          <p:cNvSpPr txBox="1"/>
          <p:nvPr/>
        </p:nvSpPr>
        <p:spPr>
          <a:xfrm>
            <a:off x="1005463" y="4816711"/>
            <a:ext cx="1555234" cy="253916"/>
          </a:xfrm>
          <a:prstGeom prst="rect">
            <a:avLst/>
          </a:prstGeom>
          <a:noFill/>
        </p:spPr>
        <p:txBody>
          <a:bodyPr wrap="none" rtlCol="0">
            <a:spAutoFit/>
          </a:bodyPr>
          <a:lstStyle/>
          <a:p>
            <a:r>
              <a:rPr lang="en-GB" sz="1050" dirty="0">
                <a:hlinkClick r:id="rId6"/>
              </a:rPr>
              <a:t>US Treasury Summary</a:t>
            </a:r>
            <a:endParaRPr lang="en-GB" dirty="0"/>
          </a:p>
        </p:txBody>
      </p:sp>
    </p:spTree>
    <p:extLst>
      <p:ext uri="{BB962C8B-B14F-4D97-AF65-F5344CB8AC3E}">
        <p14:creationId xmlns:p14="http://schemas.microsoft.com/office/powerpoint/2010/main" val="8306164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US Debt – how much does it cost?</a:t>
            </a:r>
            <a:br>
              <a:rPr lang="en-US" b="0" dirty="0">
                <a:latin typeface="Gotham" panose="02000504050000020004" pitchFamily="2" charset="0"/>
              </a:rPr>
            </a:br>
            <a:r>
              <a:rPr lang="en-US" sz="1600" b="0" dirty="0">
                <a:solidFill>
                  <a:schemeClr val="tx1"/>
                </a:solidFill>
                <a:latin typeface="Gotham" panose="02000504050000020004" pitchFamily="2" charset="0"/>
              </a:rPr>
              <a:t>Rising interest rates in recent years</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77EF23CD-6E26-AF93-A7BB-F722F3AD611B}"/>
              </a:ext>
            </a:extLst>
          </p:cNvPr>
          <p:cNvSpPr>
            <a:spLocks noGrp="1"/>
          </p:cNvSpPr>
          <p:nvPr>
            <p:ph type="body" idx="1"/>
          </p:nvPr>
        </p:nvSpPr>
        <p:spPr/>
        <p:txBody>
          <a:bodyPr/>
          <a:lstStyle/>
          <a:p>
            <a:endParaRPr lang="en-GB"/>
          </a:p>
        </p:txBody>
      </p:sp>
      <p:pic>
        <p:nvPicPr>
          <p:cNvPr id="4" name="Picture 3">
            <a:extLst>
              <a:ext uri="{FF2B5EF4-FFF2-40B4-BE49-F238E27FC236}">
                <a16:creationId xmlns:a16="http://schemas.microsoft.com/office/drawing/2014/main" id="{55F8E2B9-DD7F-585F-B004-446305018C14}"/>
              </a:ext>
            </a:extLst>
          </p:cNvPr>
          <p:cNvPicPr>
            <a:picLocks noChangeAspect="1"/>
          </p:cNvPicPr>
          <p:nvPr/>
        </p:nvPicPr>
        <p:blipFill>
          <a:blip r:embed="rId3"/>
          <a:stretch>
            <a:fillRect/>
          </a:stretch>
        </p:blipFill>
        <p:spPr>
          <a:xfrm>
            <a:off x="560438" y="1297857"/>
            <a:ext cx="7435206" cy="5407423"/>
          </a:xfrm>
          <a:prstGeom prst="rect">
            <a:avLst/>
          </a:prstGeom>
        </p:spPr>
      </p:pic>
    </p:spTree>
    <p:extLst>
      <p:ext uri="{BB962C8B-B14F-4D97-AF65-F5344CB8AC3E}">
        <p14:creationId xmlns:p14="http://schemas.microsoft.com/office/powerpoint/2010/main" val="41655919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Bond logic: fixed income, flexible price</a:t>
            </a:r>
            <a:br>
              <a:rPr lang="en-US" b="0" dirty="0">
                <a:latin typeface="Gotham" panose="02000504050000020004" pitchFamily="2" charset="0"/>
              </a:rPr>
            </a:br>
            <a:r>
              <a:rPr lang="en-US" sz="1600" b="0" dirty="0">
                <a:solidFill>
                  <a:schemeClr val="tx1"/>
                </a:solidFill>
                <a:latin typeface="Gotham" panose="02000504050000020004" pitchFamily="2" charset="0"/>
              </a:rPr>
              <a:t>Coupons, yields and prices</a:t>
            </a:r>
            <a:endParaRPr lang="en-US" b="0" dirty="0">
              <a:solidFill>
                <a:schemeClr val="tx1"/>
              </a:solidFill>
              <a:latin typeface="Gotham" panose="02000504050000020004" pitchFamily="2" charset="0"/>
            </a:endParaRPr>
          </a:p>
        </p:txBody>
      </p:sp>
      <p:sp>
        <p:nvSpPr>
          <p:cNvPr id="3" name="Text Placeholder 2">
            <a:extLst>
              <a:ext uri="{FF2B5EF4-FFF2-40B4-BE49-F238E27FC236}">
                <a16:creationId xmlns:a16="http://schemas.microsoft.com/office/drawing/2014/main" id="{BC1D02D5-F5C2-E9EA-D275-5CEEC8ED0E0E}"/>
              </a:ext>
            </a:extLst>
          </p:cNvPr>
          <p:cNvSpPr>
            <a:spLocks noGrp="1"/>
          </p:cNvSpPr>
          <p:nvPr>
            <p:ph type="body" idx="1"/>
          </p:nvPr>
        </p:nvSpPr>
        <p:spPr/>
        <p:txBody>
          <a:bodyPr/>
          <a:lstStyle/>
          <a:p>
            <a:endParaRPr lang="en-GB"/>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8A2CFDE-20BB-BC1A-E388-1FF339219D51}"/>
                  </a:ext>
                </a:extLst>
              </p:cNvPr>
              <p:cNvSpPr txBox="1"/>
              <p:nvPr/>
            </p:nvSpPr>
            <p:spPr>
              <a:xfrm flipH="1">
                <a:off x="457199" y="1102268"/>
                <a:ext cx="8119974" cy="4839402"/>
              </a:xfrm>
              <a:prstGeom prst="rect">
                <a:avLst/>
              </a:prstGeom>
              <a:noFill/>
            </p:spPr>
            <p:txBody>
              <a:bodyPr wrap="square" rtlCol="0">
                <a:spAutoFit/>
              </a:bodyPr>
              <a:lstStyle/>
              <a:p>
                <a:endParaRPr lang="en-US" dirty="0"/>
              </a:p>
              <a:p>
                <a:r>
                  <a:rPr lang="en-US" sz="1800" dirty="0">
                    <a:latin typeface="Helvetica Neue Light" panose="02000403000000020004"/>
                  </a:rPr>
                  <a:t>Discussion of bonds can be confusing, since it seems like interest rates are changing the whole time (e.g., in the graphs above). </a:t>
                </a:r>
              </a:p>
              <a:p>
                <a:endParaRPr lang="en-US" sz="1800" dirty="0">
                  <a:latin typeface="Helvetica Neue Light" panose="02000403000000020004"/>
                </a:endParaRPr>
              </a:p>
              <a:p>
                <a:r>
                  <a:rPr lang="en-US" sz="1800" dirty="0">
                    <a:latin typeface="Helvetica Neue Light" panose="02000403000000020004"/>
                  </a:rPr>
                  <a:t>But bonds are also known as “fixed income” investments. Why? </a:t>
                </a:r>
              </a:p>
              <a:p>
                <a:endParaRPr lang="en-US" sz="1800" dirty="0">
                  <a:latin typeface="Helvetica Neue Light" panose="02000403000000020004"/>
                </a:endParaRPr>
              </a:p>
              <a:p>
                <a:r>
                  <a:rPr lang="en-US" sz="1800" dirty="0">
                    <a:latin typeface="Helvetica Neue Light" panose="02000403000000020004"/>
                  </a:rPr>
                  <a:t>The amount that a bond pays is the coupon. This is a fixed amount and tends to be a fraction: e.g., 1/8 (0.125) or 2¾ (2.750). [This is for historic reasons]. For a list of bonds in issue see the </a:t>
                </a:r>
                <a:r>
                  <a:rPr lang="en-US" sz="1800" dirty="0">
                    <a:latin typeface="Helvetica Neue Light" panose="02000403000000020004"/>
                    <a:hlinkClick r:id="rId3"/>
                  </a:rPr>
                  <a:t>Wall St Journal</a:t>
                </a:r>
                <a:r>
                  <a:rPr lang="en-US" sz="1800" dirty="0">
                    <a:latin typeface="Helvetica Neue Light" panose="02000403000000020004"/>
                  </a:rPr>
                  <a:t> page.  </a:t>
                </a:r>
              </a:p>
              <a:p>
                <a:endParaRPr lang="en-US" sz="1800" dirty="0">
                  <a:latin typeface="Helvetica Neue Light" panose="02000403000000020004"/>
                </a:endParaRPr>
              </a:p>
              <a:p>
                <a:r>
                  <a:rPr lang="en-US" sz="1800" dirty="0">
                    <a:latin typeface="Helvetica Neue Light" panose="02000403000000020004"/>
                  </a:rPr>
                  <a:t>The coupon is </a:t>
                </a:r>
                <a:r>
                  <a:rPr lang="en-US" sz="1800" b="1" u="sng" dirty="0">
                    <a:latin typeface="Helvetica Neue Light" panose="02000403000000020004"/>
                  </a:rPr>
                  <a:t>fixed income</a:t>
                </a:r>
                <a:r>
                  <a:rPr lang="en-US" sz="1800" dirty="0">
                    <a:latin typeface="Helvetica Neue Light" panose="02000403000000020004"/>
                  </a:rPr>
                  <a:t>.  If you hold a 2¾ bond for 10 years, you will get a payment of $2.75 each year, for every $100 that you invested.</a:t>
                </a:r>
              </a:p>
              <a:p>
                <a:endParaRPr lang="en-US" sz="1800" dirty="0">
                  <a:latin typeface="Helvetica Neue Light" panose="02000403000000020004"/>
                </a:endParaRPr>
              </a:p>
              <a:p>
                <a:r>
                  <a:rPr lang="en-US" sz="1800" dirty="0">
                    <a:latin typeface="Helvetica Neue Light" panose="02000403000000020004"/>
                  </a:rPr>
                  <a:t>The yield on a bond is your annual return, divided by how much you paid:</a:t>
                </a:r>
              </a:p>
              <a:p>
                <a:endParaRPr lang="en-US" sz="1800" dirty="0">
                  <a:latin typeface="Helvetica Neue Light" panose="02000403000000020004"/>
                </a:endParaRPr>
              </a:p>
              <a:p>
                <a:pPr algn="ctr"/>
                <a14:m>
                  <m:oMath xmlns:m="http://schemas.openxmlformats.org/officeDocument/2006/math">
                    <m:r>
                      <a:rPr lang="en-US" sz="1800" b="0" i="1" smtClean="0">
                        <a:latin typeface="Cambria Math" panose="02040503050406030204" pitchFamily="18" charset="0"/>
                      </a:rPr>
                      <m:t>𝑦𝑖𝑒𝑙𝑑</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𝑐𝑜𝑢𝑝𝑜𝑛</m:t>
                        </m:r>
                      </m:num>
                      <m:den>
                        <m:r>
                          <a:rPr lang="en-US" sz="1800" b="0" i="1" smtClean="0">
                            <a:latin typeface="Cambria Math" panose="02040503050406030204" pitchFamily="18" charset="0"/>
                          </a:rPr>
                          <m:t>𝑝𝑟𝑖𝑐𝑒</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2.75</m:t>
                        </m:r>
                      </m:num>
                      <m:den>
                        <m:r>
                          <a:rPr lang="en-US" sz="1800" b="0" i="1" smtClean="0">
                            <a:latin typeface="Cambria Math" panose="02040503050406030204" pitchFamily="18" charset="0"/>
                          </a:rPr>
                          <m:t>100</m:t>
                        </m:r>
                      </m:den>
                    </m:f>
                    <m:r>
                      <a:rPr lang="en-US" sz="1800" b="0" i="1" smtClean="0">
                        <a:latin typeface="Cambria Math" panose="02040503050406030204" pitchFamily="18" charset="0"/>
                      </a:rPr>
                      <m:t>=2.75%</m:t>
                    </m:r>
                  </m:oMath>
                </a14:m>
                <a:r>
                  <a:rPr lang="en-US" sz="1800" dirty="0">
                    <a:latin typeface="Helvetica Neue Light" panose="02000403000000020004"/>
                  </a:rPr>
                  <a:t> </a:t>
                </a:r>
              </a:p>
              <a:p>
                <a:r>
                  <a:rPr lang="en-US" dirty="0"/>
                  <a:t>   </a:t>
                </a:r>
                <a:endParaRPr lang="en-GB" dirty="0"/>
              </a:p>
            </p:txBody>
          </p:sp>
        </mc:Choice>
        <mc:Fallback xmlns="">
          <p:sp>
            <p:nvSpPr>
              <p:cNvPr id="2" name="TextBox 1">
                <a:extLst>
                  <a:ext uri="{FF2B5EF4-FFF2-40B4-BE49-F238E27FC236}">
                    <a16:creationId xmlns:a16="http://schemas.microsoft.com/office/drawing/2014/main" id="{18A2CFDE-20BB-BC1A-E388-1FF339219D51}"/>
                  </a:ext>
                </a:extLst>
              </p:cNvPr>
              <p:cNvSpPr txBox="1">
                <a:spLocks noRot="1" noChangeAspect="1" noMove="1" noResize="1" noEditPoints="1" noAdjustHandles="1" noChangeArrowheads="1" noChangeShapeType="1" noTextEdit="1"/>
              </p:cNvSpPr>
              <p:nvPr/>
            </p:nvSpPr>
            <p:spPr>
              <a:xfrm flipH="1">
                <a:off x="457199" y="1102268"/>
                <a:ext cx="8119974" cy="4839402"/>
              </a:xfrm>
              <a:prstGeom prst="rect">
                <a:avLst/>
              </a:prstGeom>
              <a:blipFill>
                <a:blip r:embed="rId4"/>
                <a:stretch>
                  <a:fillRect l="-601"/>
                </a:stretch>
              </a:blipFill>
            </p:spPr>
            <p:txBody>
              <a:bodyPr/>
              <a:lstStyle/>
              <a:p>
                <a:r>
                  <a:rPr lang="en-GB">
                    <a:noFill/>
                  </a:rPr>
                  <a:t> </a:t>
                </a:r>
              </a:p>
            </p:txBody>
          </p:sp>
        </mc:Fallback>
      </mc:AlternateContent>
    </p:spTree>
    <p:extLst>
      <p:ext uri="{BB962C8B-B14F-4D97-AF65-F5344CB8AC3E}">
        <p14:creationId xmlns:p14="http://schemas.microsoft.com/office/powerpoint/2010/main" val="26680354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Bond logic: what happens when risk rises?</a:t>
            </a:r>
            <a:br>
              <a:rPr lang="en-US" b="0" dirty="0">
                <a:latin typeface="Gotham" panose="02000504050000020004" pitchFamily="2" charset="0"/>
              </a:rPr>
            </a:br>
            <a:r>
              <a:rPr lang="en-US" sz="1600" b="0" dirty="0">
                <a:solidFill>
                  <a:schemeClr val="tx1"/>
                </a:solidFill>
                <a:latin typeface="Gotham" panose="02000504050000020004" pitchFamily="2" charset="0"/>
              </a:rPr>
              <a:t>Greece example…</a:t>
            </a:r>
            <a:endParaRPr lang="en-US" b="0" dirty="0">
              <a:solidFill>
                <a:schemeClr val="tx1"/>
              </a:solidFill>
              <a:latin typeface="Gotham" panose="02000504050000020004" pitchFamily="2" charset="0"/>
            </a:endParaRPr>
          </a:p>
        </p:txBody>
      </p:sp>
      <p:sp>
        <p:nvSpPr>
          <p:cNvPr id="3" name="Text Placeholder 2">
            <a:extLst>
              <a:ext uri="{FF2B5EF4-FFF2-40B4-BE49-F238E27FC236}">
                <a16:creationId xmlns:a16="http://schemas.microsoft.com/office/drawing/2014/main" id="{ADFAB209-39DA-C401-0321-ADAEAEC9F021}"/>
              </a:ext>
            </a:extLst>
          </p:cNvPr>
          <p:cNvSpPr>
            <a:spLocks noGrp="1"/>
          </p:cNvSpPr>
          <p:nvPr>
            <p:ph type="body" idx="1"/>
          </p:nvPr>
        </p:nvSpPr>
        <p:spPr/>
        <p:txBody>
          <a:bodyPr/>
          <a:lstStyle/>
          <a:p>
            <a:endParaRPr lang="en-GB"/>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8A2CFDE-20BB-BC1A-E388-1FF339219D51}"/>
                  </a:ext>
                </a:extLst>
              </p:cNvPr>
              <p:cNvSpPr txBox="1"/>
              <p:nvPr/>
            </p:nvSpPr>
            <p:spPr>
              <a:xfrm flipH="1">
                <a:off x="457199" y="1102268"/>
                <a:ext cx="8119974" cy="5100692"/>
              </a:xfrm>
              <a:prstGeom prst="rect">
                <a:avLst/>
              </a:prstGeom>
              <a:noFill/>
            </p:spPr>
            <p:txBody>
              <a:bodyPr wrap="square" rtlCol="0">
                <a:spAutoFit/>
              </a:bodyPr>
              <a:lstStyle/>
              <a:p>
                <a:endParaRPr lang="en-US" dirty="0"/>
              </a:p>
              <a:p>
                <a:r>
                  <a:rPr lang="en-US" sz="1800" dirty="0">
                    <a:latin typeface="Helvetica Neue Light" panose="02000403000000020004"/>
                  </a:rPr>
                  <a:t>Next imagine that you are a Greek bond holder that bought a 10-year bond (i.e. you lend Greece 100) with a coupon of 4 in 2006. </a:t>
                </a:r>
              </a:p>
              <a:p>
                <a:endParaRPr lang="en-US" sz="1800" dirty="0">
                  <a:latin typeface="Helvetica Neue Light" panose="02000403000000020004"/>
                </a:endParaRPr>
              </a:p>
              <a:p>
                <a:pPr algn="ctr"/>
                <a14:m>
                  <m:oMath xmlns:m="http://schemas.openxmlformats.org/officeDocument/2006/math">
                    <m:r>
                      <a:rPr lang="en-US" sz="1800" b="0" i="1" smtClean="0">
                        <a:latin typeface="Cambria Math" panose="02040503050406030204" pitchFamily="18" charset="0"/>
                      </a:rPr>
                      <m:t>𝑦𝑖𝑒𝑙𝑑</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𝑐𝑜𝑢𝑝𝑜𝑛</m:t>
                        </m:r>
                      </m:num>
                      <m:den>
                        <m:r>
                          <a:rPr lang="en-US" sz="1800" b="0" i="1" smtClean="0">
                            <a:latin typeface="Cambria Math" panose="02040503050406030204" pitchFamily="18" charset="0"/>
                          </a:rPr>
                          <m:t>𝑝𝑟𝑖𝑐𝑒</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4</m:t>
                        </m:r>
                      </m:num>
                      <m:den>
                        <m:r>
                          <a:rPr lang="en-US" sz="1800" b="0" i="1" smtClean="0">
                            <a:latin typeface="Cambria Math" panose="02040503050406030204" pitchFamily="18" charset="0"/>
                          </a:rPr>
                          <m:t>100</m:t>
                        </m:r>
                      </m:den>
                    </m:f>
                    <m:r>
                      <a:rPr lang="en-US" sz="1800" b="0" i="1" smtClean="0">
                        <a:latin typeface="Cambria Math" panose="02040503050406030204" pitchFamily="18" charset="0"/>
                      </a:rPr>
                      <m:t>=4%</m:t>
                    </m:r>
                  </m:oMath>
                </a14:m>
                <a:r>
                  <a:rPr lang="en-US" sz="1800" dirty="0">
                    <a:latin typeface="Helvetica Neue Light" panose="02000403000000020004"/>
                  </a:rPr>
                  <a:t> </a:t>
                </a:r>
              </a:p>
              <a:p>
                <a:r>
                  <a:rPr lang="en-US" dirty="0"/>
                  <a:t> </a:t>
                </a:r>
              </a:p>
              <a:p>
                <a:r>
                  <a:rPr lang="en-US" sz="1800" dirty="0">
                    <a:latin typeface="Helvetica Neue Light" panose="02000403000000020004"/>
                  </a:rPr>
                  <a:t>But by 2010 Greece is in crisis, and the bond still has 10 years to run. (Its ‘maturity’ date is 2016). </a:t>
                </a:r>
              </a:p>
              <a:p>
                <a:endParaRPr lang="en-US" sz="1800" dirty="0">
                  <a:latin typeface="Helvetica Neue Light" panose="02000403000000020004"/>
                </a:endParaRPr>
              </a:p>
              <a:p>
                <a:r>
                  <a:rPr lang="en-US" sz="1800" dirty="0">
                    <a:latin typeface="Helvetica Neue Light" panose="02000403000000020004"/>
                  </a:rPr>
                  <a:t>You now doubt that Greece will be able to return the principal of the bond (the 100) coupon of 4 in 2006.</a:t>
                </a:r>
              </a:p>
              <a:p>
                <a:endParaRPr lang="en-US" sz="1800" dirty="0">
                  <a:latin typeface="Helvetica Neue Light" panose="02000403000000020004"/>
                </a:endParaRPr>
              </a:p>
              <a:p>
                <a:r>
                  <a:rPr lang="en-US" sz="1800" dirty="0">
                    <a:latin typeface="Helvetica Neue Light" panose="02000403000000020004"/>
                  </a:rPr>
                  <a:t>So you decide to try to sell the bond, in order to re-coup your investment. </a:t>
                </a:r>
              </a:p>
              <a:p>
                <a:endParaRPr lang="en-US" sz="1800" dirty="0">
                  <a:latin typeface="Helvetica Neue Light" panose="02000403000000020004"/>
                </a:endParaRPr>
              </a:p>
              <a:p>
                <a:r>
                  <a:rPr lang="en-US" sz="1800" dirty="0">
                    <a:latin typeface="Helvetica Neue Light" panose="02000403000000020004"/>
                  </a:rPr>
                  <a:t>What has happened to the yield on the bond?</a:t>
                </a:r>
              </a:p>
              <a:p>
                <a:endParaRPr lang="en-US" sz="1800" dirty="0">
                  <a:latin typeface="Helvetica Neue Light" panose="02000403000000020004"/>
                </a:endParaRPr>
              </a:p>
              <a:p>
                <a:endParaRPr lang="en-US" sz="1800" dirty="0">
                  <a:latin typeface="Helvetica Neue Light" panose="02000403000000020004"/>
                </a:endParaRPr>
              </a:p>
              <a:p>
                <a:endParaRPr lang="en-GB" sz="1800" dirty="0"/>
              </a:p>
            </p:txBody>
          </p:sp>
        </mc:Choice>
        <mc:Fallback xmlns="">
          <p:sp>
            <p:nvSpPr>
              <p:cNvPr id="2" name="TextBox 1">
                <a:extLst>
                  <a:ext uri="{FF2B5EF4-FFF2-40B4-BE49-F238E27FC236}">
                    <a16:creationId xmlns:a16="http://schemas.microsoft.com/office/drawing/2014/main" id="{18A2CFDE-20BB-BC1A-E388-1FF339219D51}"/>
                  </a:ext>
                </a:extLst>
              </p:cNvPr>
              <p:cNvSpPr txBox="1">
                <a:spLocks noRot="1" noChangeAspect="1" noMove="1" noResize="1" noEditPoints="1" noAdjustHandles="1" noChangeArrowheads="1" noChangeShapeType="1" noTextEdit="1"/>
              </p:cNvSpPr>
              <p:nvPr/>
            </p:nvSpPr>
            <p:spPr>
              <a:xfrm flipH="1">
                <a:off x="457199" y="1102268"/>
                <a:ext cx="8119974" cy="5100692"/>
              </a:xfrm>
              <a:prstGeom prst="rect">
                <a:avLst/>
              </a:prstGeom>
              <a:blipFill>
                <a:blip r:embed="rId3"/>
                <a:stretch>
                  <a:fillRect l="-601"/>
                </a:stretch>
              </a:blipFill>
            </p:spPr>
            <p:txBody>
              <a:bodyPr/>
              <a:lstStyle/>
              <a:p>
                <a:r>
                  <a:rPr lang="en-GB">
                    <a:noFill/>
                  </a:rPr>
                  <a:t> </a:t>
                </a:r>
              </a:p>
            </p:txBody>
          </p:sp>
        </mc:Fallback>
      </mc:AlternateContent>
    </p:spTree>
    <p:extLst>
      <p:ext uri="{BB962C8B-B14F-4D97-AF65-F5344CB8AC3E}">
        <p14:creationId xmlns:p14="http://schemas.microsoft.com/office/powerpoint/2010/main" val="33117327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Bond logic: what happens when risk rises?</a:t>
            </a:r>
            <a:br>
              <a:rPr lang="en-US" b="0" dirty="0">
                <a:latin typeface="Gotham" panose="02000504050000020004" pitchFamily="2" charset="0"/>
              </a:rPr>
            </a:br>
            <a:r>
              <a:rPr lang="en-US" sz="1600" b="0" dirty="0">
                <a:solidFill>
                  <a:schemeClr val="tx1"/>
                </a:solidFill>
                <a:latin typeface="Gotham" panose="02000504050000020004" pitchFamily="2" charset="0"/>
              </a:rPr>
              <a:t>Greece example…</a:t>
            </a:r>
            <a:endParaRPr lang="en-US" b="0" dirty="0">
              <a:solidFill>
                <a:schemeClr val="tx1"/>
              </a:solidFill>
              <a:latin typeface="Gotham" panose="02000504050000020004" pitchFamily="2" charset="0"/>
            </a:endParaRPr>
          </a:p>
        </p:txBody>
      </p:sp>
      <p:sp>
        <p:nvSpPr>
          <p:cNvPr id="3" name="Text Placeholder 2">
            <a:extLst>
              <a:ext uri="{FF2B5EF4-FFF2-40B4-BE49-F238E27FC236}">
                <a16:creationId xmlns:a16="http://schemas.microsoft.com/office/drawing/2014/main" id="{D42B49B3-240B-2C78-D09E-13E9D46502A9}"/>
              </a:ext>
            </a:extLst>
          </p:cNvPr>
          <p:cNvSpPr>
            <a:spLocks noGrp="1"/>
          </p:cNvSpPr>
          <p:nvPr>
            <p:ph type="body" idx="1"/>
          </p:nvPr>
        </p:nvSpPr>
        <p:spPr/>
        <p:txBody>
          <a:bodyPr/>
          <a:lstStyle/>
          <a:p>
            <a:endParaRPr lang="en-GB"/>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8A2CFDE-20BB-BC1A-E388-1FF339219D51}"/>
                  </a:ext>
                </a:extLst>
              </p:cNvPr>
              <p:cNvSpPr txBox="1"/>
              <p:nvPr/>
            </p:nvSpPr>
            <p:spPr>
              <a:xfrm flipH="1">
                <a:off x="457199" y="1102268"/>
                <a:ext cx="8119974" cy="5246180"/>
              </a:xfrm>
              <a:prstGeom prst="rect">
                <a:avLst/>
              </a:prstGeom>
              <a:noFill/>
            </p:spPr>
            <p:txBody>
              <a:bodyPr wrap="square" rtlCol="0">
                <a:spAutoFit/>
              </a:bodyPr>
              <a:lstStyle/>
              <a:p>
                <a:endParaRPr lang="en-US" dirty="0"/>
              </a:p>
              <a:p>
                <a:r>
                  <a:rPr lang="en-US" sz="1800" dirty="0">
                    <a:latin typeface="Helvetica Neue Light" panose="02000403000000020004"/>
                  </a:rPr>
                  <a:t>Next imagine that you are a Greek bond holder that bought a 10-year bond (i.e. you lend Greece 100) with a coupon of 4 in 2006. </a:t>
                </a:r>
              </a:p>
              <a:p>
                <a:endParaRPr lang="en-US" sz="1800" dirty="0">
                  <a:latin typeface="Helvetica Neue Light" panose="02000403000000020004"/>
                </a:endParaRPr>
              </a:p>
              <a:p>
                <a:pPr algn="ctr"/>
                <a14:m>
                  <m:oMath xmlns:m="http://schemas.openxmlformats.org/officeDocument/2006/math">
                    <m:r>
                      <a:rPr lang="en-US" sz="1800" b="0" i="1" smtClean="0">
                        <a:latin typeface="Cambria Math" panose="02040503050406030204" pitchFamily="18" charset="0"/>
                      </a:rPr>
                      <m:t>𝑦𝑖𝑒𝑙𝑑</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𝑐𝑜𝑢𝑝𝑜𝑛</m:t>
                        </m:r>
                      </m:num>
                      <m:den>
                        <m:r>
                          <a:rPr lang="en-US" sz="1800" b="0" i="1" smtClean="0">
                            <a:latin typeface="Cambria Math" panose="02040503050406030204" pitchFamily="18" charset="0"/>
                          </a:rPr>
                          <m:t>𝑝𝑟𝑖𝑐𝑒</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4</m:t>
                        </m:r>
                      </m:num>
                      <m:den>
                        <m:r>
                          <a:rPr lang="en-US" sz="1800" b="0" i="1" smtClean="0">
                            <a:latin typeface="Cambria Math" panose="02040503050406030204" pitchFamily="18" charset="0"/>
                          </a:rPr>
                          <m:t>100</m:t>
                        </m:r>
                      </m:den>
                    </m:f>
                    <m:r>
                      <a:rPr lang="en-US" sz="1800" b="0" i="1" smtClean="0">
                        <a:latin typeface="Cambria Math" panose="02040503050406030204" pitchFamily="18" charset="0"/>
                      </a:rPr>
                      <m:t>=4%</m:t>
                    </m:r>
                  </m:oMath>
                </a14:m>
                <a:r>
                  <a:rPr lang="en-US" sz="1800" dirty="0">
                    <a:latin typeface="Helvetica Neue Light" panose="02000403000000020004"/>
                  </a:rPr>
                  <a:t> </a:t>
                </a:r>
              </a:p>
              <a:p>
                <a:r>
                  <a:rPr lang="en-US" dirty="0"/>
                  <a:t> </a:t>
                </a:r>
              </a:p>
              <a:p>
                <a:r>
                  <a:rPr lang="en-US" sz="1800" dirty="0">
                    <a:latin typeface="Helvetica Neue Light" panose="02000403000000020004"/>
                  </a:rPr>
                  <a:t>But by 2010 Greece is in crisis, and the bond still has 10 years to run. (Its ‘maturity’ date is 2016). </a:t>
                </a:r>
              </a:p>
              <a:p>
                <a:endParaRPr lang="en-US" sz="1800" dirty="0">
                  <a:latin typeface="Helvetica Neue Light" panose="02000403000000020004"/>
                </a:endParaRPr>
              </a:p>
              <a:p>
                <a:r>
                  <a:rPr lang="en-US" sz="1800" dirty="0">
                    <a:latin typeface="Helvetica Neue Light" panose="02000403000000020004"/>
                  </a:rPr>
                  <a:t>You now doubt that Greece will be able to return the principal of the bond (the 100) coupon of 4 in 2006.</a:t>
                </a:r>
              </a:p>
              <a:p>
                <a:endParaRPr lang="en-US" sz="1800" dirty="0">
                  <a:latin typeface="Helvetica Neue Light" panose="02000403000000020004"/>
                </a:endParaRPr>
              </a:p>
              <a:p>
                <a:r>
                  <a:rPr lang="en-US" sz="1800" dirty="0">
                    <a:latin typeface="Helvetica Neue Light" panose="02000403000000020004"/>
                  </a:rPr>
                  <a:t>So you decide to try to sell the bond, in order to re-coup your investment. </a:t>
                </a:r>
              </a:p>
              <a:p>
                <a:endParaRPr lang="en-US" sz="1800" dirty="0">
                  <a:latin typeface="Helvetica Neue Light" panose="02000403000000020004"/>
                </a:endParaRPr>
              </a:p>
              <a:p>
                <a:r>
                  <a:rPr lang="en-US" sz="1800" dirty="0">
                    <a:latin typeface="Helvetica Neue Light" panose="02000403000000020004"/>
                  </a:rPr>
                  <a:t>What has happened to the yield on the bond?</a:t>
                </a:r>
              </a:p>
              <a:p>
                <a:endParaRPr lang="en-US" sz="1800" dirty="0">
                  <a:latin typeface="Helvetica Neue Light" panose="02000403000000020004"/>
                </a:endParaRPr>
              </a:p>
              <a:p>
                <a:pPr algn="ctr"/>
                <a14:m>
                  <m:oMath xmlns:m="http://schemas.openxmlformats.org/officeDocument/2006/math">
                    <m:r>
                      <a:rPr lang="en-US" sz="1800" b="0" i="1" smtClean="0">
                        <a:latin typeface="Cambria Math" panose="02040503050406030204" pitchFamily="18" charset="0"/>
                      </a:rPr>
                      <m:t>𝑦𝑖𝑒𝑙𝑑</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𝑐𝑜𝑢𝑝𝑜𝑛</m:t>
                        </m:r>
                      </m:num>
                      <m:den>
                        <m:r>
                          <a:rPr lang="en-US" sz="1800" b="0" i="1" smtClean="0">
                            <a:latin typeface="Cambria Math" panose="02040503050406030204" pitchFamily="18" charset="0"/>
                          </a:rPr>
                          <m:t>𝑝𝑟𝑖𝑐𝑒</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4</m:t>
                        </m:r>
                      </m:num>
                      <m:den>
                        <m:r>
                          <a:rPr lang="en-US" sz="1800" b="0" i="1" smtClean="0">
                            <a:latin typeface="Cambria Math" panose="02040503050406030204" pitchFamily="18" charset="0"/>
                          </a:rPr>
                          <m:t>10</m:t>
                        </m:r>
                      </m:den>
                    </m:f>
                    <m:r>
                      <a:rPr lang="en-US" sz="1800" b="0" i="1" smtClean="0">
                        <a:latin typeface="Cambria Math" panose="02040503050406030204" pitchFamily="18" charset="0"/>
                      </a:rPr>
                      <m:t>=40%</m:t>
                    </m:r>
                  </m:oMath>
                </a14:m>
                <a:r>
                  <a:rPr lang="en-US" sz="1800" dirty="0">
                    <a:latin typeface="Helvetica Neue Light" panose="02000403000000020004"/>
                  </a:rPr>
                  <a:t> </a:t>
                </a:r>
              </a:p>
              <a:p>
                <a:endParaRPr lang="en-GB" sz="1800" dirty="0"/>
              </a:p>
            </p:txBody>
          </p:sp>
        </mc:Choice>
        <mc:Fallback xmlns="">
          <p:sp>
            <p:nvSpPr>
              <p:cNvPr id="2" name="TextBox 1">
                <a:extLst>
                  <a:ext uri="{FF2B5EF4-FFF2-40B4-BE49-F238E27FC236}">
                    <a16:creationId xmlns:a16="http://schemas.microsoft.com/office/drawing/2014/main" id="{18A2CFDE-20BB-BC1A-E388-1FF339219D51}"/>
                  </a:ext>
                </a:extLst>
              </p:cNvPr>
              <p:cNvSpPr txBox="1">
                <a:spLocks noRot="1" noChangeAspect="1" noMove="1" noResize="1" noEditPoints="1" noAdjustHandles="1" noChangeArrowheads="1" noChangeShapeType="1" noTextEdit="1"/>
              </p:cNvSpPr>
              <p:nvPr/>
            </p:nvSpPr>
            <p:spPr>
              <a:xfrm flipH="1">
                <a:off x="457199" y="1102268"/>
                <a:ext cx="8119974" cy="5246180"/>
              </a:xfrm>
              <a:prstGeom prst="rect">
                <a:avLst/>
              </a:prstGeom>
              <a:blipFill>
                <a:blip r:embed="rId3"/>
                <a:stretch>
                  <a:fillRect l="-601"/>
                </a:stretch>
              </a:blipFill>
            </p:spPr>
            <p:txBody>
              <a:bodyPr/>
              <a:lstStyle/>
              <a:p>
                <a:r>
                  <a:rPr lang="en-GB">
                    <a:noFill/>
                  </a:rPr>
                  <a:t> </a:t>
                </a:r>
              </a:p>
            </p:txBody>
          </p:sp>
        </mc:Fallback>
      </mc:AlternateContent>
    </p:spTree>
    <p:extLst>
      <p:ext uri="{BB962C8B-B14F-4D97-AF65-F5344CB8AC3E}">
        <p14:creationId xmlns:p14="http://schemas.microsoft.com/office/powerpoint/2010/main" val="23508029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Bond logic – yield and duration</a:t>
            </a:r>
            <a:br>
              <a:rPr lang="en-US" b="0" dirty="0">
                <a:latin typeface="Gotham" panose="02000504050000020004" pitchFamily="2" charset="0"/>
              </a:rPr>
            </a:br>
            <a:r>
              <a:rPr lang="en-US" sz="1600" b="0" dirty="0">
                <a:solidFill>
                  <a:schemeClr val="tx1"/>
                </a:solidFill>
                <a:latin typeface="Gotham" panose="02000504050000020004" pitchFamily="2" charset="0"/>
              </a:rPr>
              <a:t>The yield curve</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4AE6E8B0-6DDD-251D-EBF7-F11CAA3EB669}"/>
              </a:ext>
            </a:extLst>
          </p:cNvPr>
          <p:cNvSpPr>
            <a:spLocks noGrp="1"/>
          </p:cNvSpPr>
          <p:nvPr>
            <p:ph type="body" idx="1"/>
          </p:nvPr>
        </p:nvSpPr>
        <p:spPr/>
        <p:txBody>
          <a:bodyPr/>
          <a:lstStyle/>
          <a:p>
            <a:endParaRPr lang="en-GB"/>
          </a:p>
        </p:txBody>
      </p:sp>
      <p:sp>
        <p:nvSpPr>
          <p:cNvPr id="4" name="TextBox 3">
            <a:extLst>
              <a:ext uri="{FF2B5EF4-FFF2-40B4-BE49-F238E27FC236}">
                <a16:creationId xmlns:a16="http://schemas.microsoft.com/office/drawing/2014/main" id="{68F636DF-D7C2-9870-F7A4-11C4DC553D07}"/>
              </a:ext>
            </a:extLst>
          </p:cNvPr>
          <p:cNvSpPr txBox="1"/>
          <p:nvPr/>
        </p:nvSpPr>
        <p:spPr>
          <a:xfrm>
            <a:off x="535856" y="1370544"/>
            <a:ext cx="7703575" cy="584775"/>
          </a:xfrm>
          <a:prstGeom prst="rect">
            <a:avLst/>
          </a:prstGeom>
          <a:noFill/>
        </p:spPr>
        <p:txBody>
          <a:bodyPr wrap="square">
            <a:spAutoFit/>
          </a:bodyPr>
          <a:lstStyle/>
          <a:p>
            <a:r>
              <a:rPr lang="en-US" sz="1600" dirty="0">
                <a:latin typeface="Helvetica Neue Light" panose="02000403000000020004"/>
              </a:rPr>
              <a:t>Now suppose that a government offers 1 year, 5 year and 10-year bonds. These all have a coupon of 4. You want to invest for 10 years, so have 3 options:</a:t>
            </a:r>
            <a:endParaRPr lang="en-US" sz="1400" dirty="0">
              <a:latin typeface="Helvetica Neue Light" panose="02000403000000020004"/>
            </a:endParaRPr>
          </a:p>
        </p:txBody>
      </p:sp>
      <p:cxnSp>
        <p:nvCxnSpPr>
          <p:cNvPr id="7" name="Straight Arrow Connector 6">
            <a:extLst>
              <a:ext uri="{FF2B5EF4-FFF2-40B4-BE49-F238E27FC236}">
                <a16:creationId xmlns:a16="http://schemas.microsoft.com/office/drawing/2014/main" id="{069EB2E1-EB45-2D3C-CDD8-A4381C2C660D}"/>
              </a:ext>
            </a:extLst>
          </p:cNvPr>
          <p:cNvCxnSpPr/>
          <p:nvPr/>
        </p:nvCxnSpPr>
        <p:spPr>
          <a:xfrm>
            <a:off x="658761" y="2546555"/>
            <a:ext cx="7148051"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0D0776B-86DE-935D-9301-65CF80E56937}"/>
              </a:ext>
            </a:extLst>
          </p:cNvPr>
          <p:cNvCxnSpPr>
            <a:cxnSpLocks/>
          </p:cNvCxnSpPr>
          <p:nvPr/>
        </p:nvCxnSpPr>
        <p:spPr>
          <a:xfrm>
            <a:off x="658761" y="3311013"/>
            <a:ext cx="3500284"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545F4FA-4092-9B44-A30A-065A31D4C162}"/>
              </a:ext>
            </a:extLst>
          </p:cNvPr>
          <p:cNvCxnSpPr>
            <a:cxnSpLocks/>
          </p:cNvCxnSpPr>
          <p:nvPr/>
        </p:nvCxnSpPr>
        <p:spPr>
          <a:xfrm>
            <a:off x="4367978" y="3311013"/>
            <a:ext cx="3409337"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0E85104-4794-50E4-C573-21679DFE6117}"/>
              </a:ext>
            </a:extLst>
          </p:cNvPr>
          <p:cNvCxnSpPr>
            <a:cxnSpLocks/>
          </p:cNvCxnSpPr>
          <p:nvPr/>
        </p:nvCxnSpPr>
        <p:spPr>
          <a:xfrm>
            <a:off x="658761" y="4043516"/>
            <a:ext cx="599768"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76F9F08-43AF-5F91-B154-AF5AE272DF77}"/>
              </a:ext>
            </a:extLst>
          </p:cNvPr>
          <p:cNvCxnSpPr>
            <a:cxnSpLocks/>
          </p:cNvCxnSpPr>
          <p:nvPr/>
        </p:nvCxnSpPr>
        <p:spPr>
          <a:xfrm>
            <a:off x="1381432" y="4041058"/>
            <a:ext cx="599768"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7AE646B-1F36-633B-9A1A-C534C8D17164}"/>
              </a:ext>
            </a:extLst>
          </p:cNvPr>
          <p:cNvCxnSpPr>
            <a:cxnSpLocks/>
          </p:cNvCxnSpPr>
          <p:nvPr/>
        </p:nvCxnSpPr>
        <p:spPr>
          <a:xfrm>
            <a:off x="3559277" y="4060722"/>
            <a:ext cx="599768"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D401F90-5DB9-CEEE-786D-3C58E099C107}"/>
              </a:ext>
            </a:extLst>
          </p:cNvPr>
          <p:cNvCxnSpPr>
            <a:cxnSpLocks/>
          </p:cNvCxnSpPr>
          <p:nvPr/>
        </p:nvCxnSpPr>
        <p:spPr>
          <a:xfrm>
            <a:off x="2841523" y="4060722"/>
            <a:ext cx="599768"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AA3ED93-52E2-A245-0098-8953156C3457}"/>
              </a:ext>
            </a:extLst>
          </p:cNvPr>
          <p:cNvCxnSpPr>
            <a:cxnSpLocks/>
          </p:cNvCxnSpPr>
          <p:nvPr/>
        </p:nvCxnSpPr>
        <p:spPr>
          <a:xfrm>
            <a:off x="2109019" y="4050890"/>
            <a:ext cx="599768"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F70A92F-67C3-4561-58AE-DFBD25FBE7D9}"/>
              </a:ext>
            </a:extLst>
          </p:cNvPr>
          <p:cNvCxnSpPr>
            <a:cxnSpLocks/>
          </p:cNvCxnSpPr>
          <p:nvPr/>
        </p:nvCxnSpPr>
        <p:spPr>
          <a:xfrm>
            <a:off x="4360606" y="4063180"/>
            <a:ext cx="599768"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E0D290-768C-FC99-9475-31DE190FAC77}"/>
              </a:ext>
            </a:extLst>
          </p:cNvPr>
          <p:cNvCxnSpPr>
            <a:cxnSpLocks/>
          </p:cNvCxnSpPr>
          <p:nvPr/>
        </p:nvCxnSpPr>
        <p:spPr>
          <a:xfrm>
            <a:off x="5083277" y="4060722"/>
            <a:ext cx="599768"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5F04D9C-2E0A-8D58-22FB-4906D47721E3}"/>
              </a:ext>
            </a:extLst>
          </p:cNvPr>
          <p:cNvCxnSpPr>
            <a:cxnSpLocks/>
          </p:cNvCxnSpPr>
          <p:nvPr/>
        </p:nvCxnSpPr>
        <p:spPr>
          <a:xfrm>
            <a:off x="7261122" y="4080386"/>
            <a:ext cx="599768"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2BB8E67-94B2-221F-34A4-261C199148EB}"/>
              </a:ext>
            </a:extLst>
          </p:cNvPr>
          <p:cNvCxnSpPr>
            <a:cxnSpLocks/>
          </p:cNvCxnSpPr>
          <p:nvPr/>
        </p:nvCxnSpPr>
        <p:spPr>
          <a:xfrm>
            <a:off x="6543368" y="4080386"/>
            <a:ext cx="599768"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5D59A68-13E3-A0D2-BBA3-FAEAEF53BF02}"/>
              </a:ext>
            </a:extLst>
          </p:cNvPr>
          <p:cNvCxnSpPr>
            <a:cxnSpLocks/>
          </p:cNvCxnSpPr>
          <p:nvPr/>
        </p:nvCxnSpPr>
        <p:spPr>
          <a:xfrm>
            <a:off x="5810864" y="4070554"/>
            <a:ext cx="599768"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00741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Bond logic – yield and duration</a:t>
            </a:r>
            <a:br>
              <a:rPr lang="en-US" b="0" dirty="0">
                <a:latin typeface="Gotham" panose="02000504050000020004" pitchFamily="2" charset="0"/>
              </a:rPr>
            </a:br>
            <a:r>
              <a:rPr lang="en-US" sz="1600" b="0" dirty="0">
                <a:solidFill>
                  <a:schemeClr val="tx1"/>
                </a:solidFill>
                <a:latin typeface="Gotham" panose="02000504050000020004" pitchFamily="2" charset="0"/>
              </a:rPr>
              <a:t>The yield curve</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B538072F-5E18-6F63-D998-3F1AF5F8001F}"/>
              </a:ext>
            </a:extLst>
          </p:cNvPr>
          <p:cNvSpPr>
            <a:spLocks noGrp="1"/>
          </p:cNvSpPr>
          <p:nvPr>
            <p:ph type="body" idx="1"/>
          </p:nvPr>
        </p:nvSpPr>
        <p:spPr/>
        <p:txBody>
          <a:bodyPr/>
          <a:lstStyle/>
          <a:p>
            <a:endParaRPr lang="en-GB"/>
          </a:p>
        </p:txBody>
      </p:sp>
      <p:sp>
        <p:nvSpPr>
          <p:cNvPr id="4" name="TextBox 3">
            <a:extLst>
              <a:ext uri="{FF2B5EF4-FFF2-40B4-BE49-F238E27FC236}">
                <a16:creationId xmlns:a16="http://schemas.microsoft.com/office/drawing/2014/main" id="{68F636DF-D7C2-9870-F7A4-11C4DC553D07}"/>
              </a:ext>
            </a:extLst>
          </p:cNvPr>
          <p:cNvSpPr txBox="1"/>
          <p:nvPr/>
        </p:nvSpPr>
        <p:spPr>
          <a:xfrm>
            <a:off x="535856" y="1370544"/>
            <a:ext cx="7703575" cy="584775"/>
          </a:xfrm>
          <a:prstGeom prst="rect">
            <a:avLst/>
          </a:prstGeom>
          <a:noFill/>
        </p:spPr>
        <p:txBody>
          <a:bodyPr wrap="square">
            <a:spAutoFit/>
          </a:bodyPr>
          <a:lstStyle/>
          <a:p>
            <a:r>
              <a:rPr lang="en-US" sz="1600" dirty="0">
                <a:latin typeface="Helvetica Neue Light" panose="02000403000000020004"/>
              </a:rPr>
              <a:t>Now suppose that a government offers 1 year, 5 year and 10-year bonds. These all have a coupon of 4. You want to invest for 10 years, so have 3 options:</a:t>
            </a:r>
            <a:endParaRPr lang="en-US" sz="1400" dirty="0">
              <a:latin typeface="Helvetica Neue Light" panose="02000403000000020004"/>
            </a:endParaRPr>
          </a:p>
        </p:txBody>
      </p:sp>
      <p:cxnSp>
        <p:nvCxnSpPr>
          <p:cNvPr id="7" name="Straight Arrow Connector 6">
            <a:extLst>
              <a:ext uri="{FF2B5EF4-FFF2-40B4-BE49-F238E27FC236}">
                <a16:creationId xmlns:a16="http://schemas.microsoft.com/office/drawing/2014/main" id="{069EB2E1-EB45-2D3C-CDD8-A4381C2C660D}"/>
              </a:ext>
            </a:extLst>
          </p:cNvPr>
          <p:cNvCxnSpPr/>
          <p:nvPr/>
        </p:nvCxnSpPr>
        <p:spPr>
          <a:xfrm>
            <a:off x="658761" y="2546555"/>
            <a:ext cx="7148051"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0D0776B-86DE-935D-9301-65CF80E56937}"/>
              </a:ext>
            </a:extLst>
          </p:cNvPr>
          <p:cNvCxnSpPr>
            <a:cxnSpLocks/>
          </p:cNvCxnSpPr>
          <p:nvPr/>
        </p:nvCxnSpPr>
        <p:spPr>
          <a:xfrm>
            <a:off x="658761" y="3311013"/>
            <a:ext cx="3500284"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545F4FA-4092-9B44-A30A-065A31D4C162}"/>
              </a:ext>
            </a:extLst>
          </p:cNvPr>
          <p:cNvCxnSpPr>
            <a:cxnSpLocks/>
          </p:cNvCxnSpPr>
          <p:nvPr/>
        </p:nvCxnSpPr>
        <p:spPr>
          <a:xfrm>
            <a:off x="4367978" y="3311013"/>
            <a:ext cx="3409337"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0E85104-4794-50E4-C573-21679DFE6117}"/>
              </a:ext>
            </a:extLst>
          </p:cNvPr>
          <p:cNvCxnSpPr>
            <a:cxnSpLocks/>
          </p:cNvCxnSpPr>
          <p:nvPr/>
        </p:nvCxnSpPr>
        <p:spPr>
          <a:xfrm>
            <a:off x="658761" y="4043516"/>
            <a:ext cx="599768"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76F9F08-43AF-5F91-B154-AF5AE272DF77}"/>
              </a:ext>
            </a:extLst>
          </p:cNvPr>
          <p:cNvCxnSpPr>
            <a:cxnSpLocks/>
          </p:cNvCxnSpPr>
          <p:nvPr/>
        </p:nvCxnSpPr>
        <p:spPr>
          <a:xfrm>
            <a:off x="1381432" y="4041058"/>
            <a:ext cx="599768"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7AE646B-1F36-633B-9A1A-C534C8D17164}"/>
              </a:ext>
            </a:extLst>
          </p:cNvPr>
          <p:cNvCxnSpPr>
            <a:cxnSpLocks/>
          </p:cNvCxnSpPr>
          <p:nvPr/>
        </p:nvCxnSpPr>
        <p:spPr>
          <a:xfrm>
            <a:off x="3559277" y="4060722"/>
            <a:ext cx="599768"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D401F90-5DB9-CEEE-786D-3C58E099C107}"/>
              </a:ext>
            </a:extLst>
          </p:cNvPr>
          <p:cNvCxnSpPr>
            <a:cxnSpLocks/>
          </p:cNvCxnSpPr>
          <p:nvPr/>
        </p:nvCxnSpPr>
        <p:spPr>
          <a:xfrm>
            <a:off x="2841523" y="4060722"/>
            <a:ext cx="599768"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AA3ED93-52E2-A245-0098-8953156C3457}"/>
              </a:ext>
            </a:extLst>
          </p:cNvPr>
          <p:cNvCxnSpPr>
            <a:cxnSpLocks/>
          </p:cNvCxnSpPr>
          <p:nvPr/>
        </p:nvCxnSpPr>
        <p:spPr>
          <a:xfrm>
            <a:off x="2109019" y="4050890"/>
            <a:ext cx="599768"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F70A92F-67C3-4561-58AE-DFBD25FBE7D9}"/>
              </a:ext>
            </a:extLst>
          </p:cNvPr>
          <p:cNvCxnSpPr>
            <a:cxnSpLocks/>
          </p:cNvCxnSpPr>
          <p:nvPr/>
        </p:nvCxnSpPr>
        <p:spPr>
          <a:xfrm>
            <a:off x="4360606" y="4063180"/>
            <a:ext cx="599768"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E0D290-768C-FC99-9475-31DE190FAC77}"/>
              </a:ext>
            </a:extLst>
          </p:cNvPr>
          <p:cNvCxnSpPr>
            <a:cxnSpLocks/>
          </p:cNvCxnSpPr>
          <p:nvPr/>
        </p:nvCxnSpPr>
        <p:spPr>
          <a:xfrm>
            <a:off x="5083277" y="4060722"/>
            <a:ext cx="599768"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5F04D9C-2E0A-8D58-22FB-4906D47721E3}"/>
              </a:ext>
            </a:extLst>
          </p:cNvPr>
          <p:cNvCxnSpPr>
            <a:cxnSpLocks/>
          </p:cNvCxnSpPr>
          <p:nvPr/>
        </p:nvCxnSpPr>
        <p:spPr>
          <a:xfrm>
            <a:off x="7261122" y="4080386"/>
            <a:ext cx="599768"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2BB8E67-94B2-221F-34A4-261C199148EB}"/>
              </a:ext>
            </a:extLst>
          </p:cNvPr>
          <p:cNvCxnSpPr>
            <a:cxnSpLocks/>
          </p:cNvCxnSpPr>
          <p:nvPr/>
        </p:nvCxnSpPr>
        <p:spPr>
          <a:xfrm>
            <a:off x="6543368" y="4080386"/>
            <a:ext cx="599768"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5D59A68-13E3-A0D2-BBA3-FAEAEF53BF02}"/>
              </a:ext>
            </a:extLst>
          </p:cNvPr>
          <p:cNvCxnSpPr>
            <a:cxnSpLocks/>
          </p:cNvCxnSpPr>
          <p:nvPr/>
        </p:nvCxnSpPr>
        <p:spPr>
          <a:xfrm>
            <a:off x="5810864" y="4070554"/>
            <a:ext cx="599768"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00F1A9E-5941-D3FF-31F5-86E33B25C73D}"/>
              </a:ext>
            </a:extLst>
          </p:cNvPr>
          <p:cNvSpPr txBox="1"/>
          <p:nvPr/>
        </p:nvSpPr>
        <p:spPr>
          <a:xfrm>
            <a:off x="580104" y="4389572"/>
            <a:ext cx="7305367" cy="1815882"/>
          </a:xfrm>
          <a:prstGeom prst="rect">
            <a:avLst/>
          </a:prstGeom>
          <a:noFill/>
        </p:spPr>
        <p:txBody>
          <a:bodyPr wrap="square">
            <a:spAutoFit/>
          </a:bodyPr>
          <a:lstStyle/>
          <a:p>
            <a:r>
              <a:rPr lang="en-US" sz="1400" dirty="0">
                <a:latin typeface="Helvetica Neue Light" panose="02000403000000020004"/>
              </a:rPr>
              <a:t>10-year bond.  You buy in year 1, and get $5 per year, each year until year 10, when you get your 5 plus your initial investment of $100 back.</a:t>
            </a:r>
          </a:p>
          <a:p>
            <a:endParaRPr lang="en-US" dirty="0">
              <a:latin typeface="Helvetica Neue Light" panose="02000403000000020004"/>
            </a:endParaRPr>
          </a:p>
          <a:p>
            <a:r>
              <a:rPr lang="en-US" dirty="0">
                <a:latin typeface="Helvetica Neue Light" panose="02000403000000020004"/>
              </a:rPr>
              <a:t>5-year bond. You buy in year 1 and get $5 back each year until year 5 when you get 100 back. That year you re-invest in another 5-year bond, which takes you out to year 10. </a:t>
            </a:r>
          </a:p>
          <a:p>
            <a:endParaRPr lang="en-US" dirty="0">
              <a:latin typeface="Helvetica Neue Light" panose="02000403000000020004"/>
            </a:endParaRPr>
          </a:p>
          <a:p>
            <a:r>
              <a:rPr lang="en-US" dirty="0">
                <a:latin typeface="Helvetica Neue Light" panose="02000403000000020004"/>
              </a:rPr>
              <a:t>1-year bond. You get paid $5 each year and $100 at the end. You re-invest, and repeat this 10 times. </a:t>
            </a:r>
            <a:endParaRPr lang="en-GB" dirty="0"/>
          </a:p>
        </p:txBody>
      </p:sp>
    </p:spTree>
    <p:extLst>
      <p:ext uri="{BB962C8B-B14F-4D97-AF65-F5344CB8AC3E}">
        <p14:creationId xmlns:p14="http://schemas.microsoft.com/office/powerpoint/2010/main" val="17488592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Bond logic – yield and duration</a:t>
            </a:r>
            <a:br>
              <a:rPr lang="en-US" b="0" dirty="0">
                <a:latin typeface="Gotham" panose="02000504050000020004" pitchFamily="2" charset="0"/>
              </a:rPr>
            </a:br>
            <a:r>
              <a:rPr lang="en-US" sz="1600" b="0" dirty="0">
                <a:solidFill>
                  <a:schemeClr val="tx1"/>
                </a:solidFill>
                <a:latin typeface="Gotham" panose="02000504050000020004" pitchFamily="2" charset="0"/>
              </a:rPr>
              <a:t>The yield curve</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B055937D-68DA-DE0A-EBE3-97050FBE373C}"/>
              </a:ext>
            </a:extLst>
          </p:cNvPr>
          <p:cNvSpPr>
            <a:spLocks noGrp="1"/>
          </p:cNvSpPr>
          <p:nvPr>
            <p:ph type="body" idx="1"/>
          </p:nvPr>
        </p:nvSpPr>
        <p:spPr/>
        <p:txBody>
          <a:bodyPr/>
          <a:lstStyle/>
          <a:p>
            <a:endParaRPr lang="en-GB"/>
          </a:p>
        </p:txBody>
      </p:sp>
      <p:sp>
        <p:nvSpPr>
          <p:cNvPr id="4" name="TextBox 3">
            <a:extLst>
              <a:ext uri="{FF2B5EF4-FFF2-40B4-BE49-F238E27FC236}">
                <a16:creationId xmlns:a16="http://schemas.microsoft.com/office/drawing/2014/main" id="{68F636DF-D7C2-9870-F7A4-11C4DC553D07}"/>
              </a:ext>
            </a:extLst>
          </p:cNvPr>
          <p:cNvSpPr txBox="1"/>
          <p:nvPr/>
        </p:nvSpPr>
        <p:spPr>
          <a:xfrm>
            <a:off x="535856" y="1370544"/>
            <a:ext cx="7703575" cy="584775"/>
          </a:xfrm>
          <a:prstGeom prst="rect">
            <a:avLst/>
          </a:prstGeom>
          <a:noFill/>
        </p:spPr>
        <p:txBody>
          <a:bodyPr wrap="square">
            <a:spAutoFit/>
          </a:bodyPr>
          <a:lstStyle/>
          <a:p>
            <a:r>
              <a:rPr lang="en-US" sz="1600" dirty="0">
                <a:latin typeface="Helvetica Neue Light" panose="02000403000000020004"/>
              </a:rPr>
              <a:t>Now suppose that a government offers 1 year, 5 year and 10-year bonds. These all have a coupon of 4. You want to invest for 10 years, so have 3 options:</a:t>
            </a:r>
            <a:endParaRPr lang="en-US" sz="1400" dirty="0">
              <a:latin typeface="Helvetica Neue Light" panose="02000403000000020004"/>
            </a:endParaRPr>
          </a:p>
        </p:txBody>
      </p:sp>
      <p:cxnSp>
        <p:nvCxnSpPr>
          <p:cNvPr id="7" name="Straight Arrow Connector 6">
            <a:extLst>
              <a:ext uri="{FF2B5EF4-FFF2-40B4-BE49-F238E27FC236}">
                <a16:creationId xmlns:a16="http://schemas.microsoft.com/office/drawing/2014/main" id="{069EB2E1-EB45-2D3C-CDD8-A4381C2C660D}"/>
              </a:ext>
            </a:extLst>
          </p:cNvPr>
          <p:cNvCxnSpPr/>
          <p:nvPr/>
        </p:nvCxnSpPr>
        <p:spPr>
          <a:xfrm>
            <a:off x="658761" y="2546555"/>
            <a:ext cx="7148051"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0D0776B-86DE-935D-9301-65CF80E56937}"/>
              </a:ext>
            </a:extLst>
          </p:cNvPr>
          <p:cNvCxnSpPr>
            <a:cxnSpLocks/>
          </p:cNvCxnSpPr>
          <p:nvPr/>
        </p:nvCxnSpPr>
        <p:spPr>
          <a:xfrm>
            <a:off x="658761" y="3311013"/>
            <a:ext cx="3500284"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545F4FA-4092-9B44-A30A-065A31D4C162}"/>
              </a:ext>
            </a:extLst>
          </p:cNvPr>
          <p:cNvCxnSpPr>
            <a:cxnSpLocks/>
          </p:cNvCxnSpPr>
          <p:nvPr/>
        </p:nvCxnSpPr>
        <p:spPr>
          <a:xfrm>
            <a:off x="4367978" y="3311013"/>
            <a:ext cx="3409337"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0E85104-4794-50E4-C573-21679DFE6117}"/>
              </a:ext>
            </a:extLst>
          </p:cNvPr>
          <p:cNvCxnSpPr>
            <a:cxnSpLocks/>
          </p:cNvCxnSpPr>
          <p:nvPr/>
        </p:nvCxnSpPr>
        <p:spPr>
          <a:xfrm>
            <a:off x="658761" y="4043516"/>
            <a:ext cx="599768"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76F9F08-43AF-5F91-B154-AF5AE272DF77}"/>
              </a:ext>
            </a:extLst>
          </p:cNvPr>
          <p:cNvCxnSpPr>
            <a:cxnSpLocks/>
          </p:cNvCxnSpPr>
          <p:nvPr/>
        </p:nvCxnSpPr>
        <p:spPr>
          <a:xfrm>
            <a:off x="1381432" y="4041058"/>
            <a:ext cx="599768"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7AE646B-1F36-633B-9A1A-C534C8D17164}"/>
              </a:ext>
            </a:extLst>
          </p:cNvPr>
          <p:cNvCxnSpPr>
            <a:cxnSpLocks/>
          </p:cNvCxnSpPr>
          <p:nvPr/>
        </p:nvCxnSpPr>
        <p:spPr>
          <a:xfrm>
            <a:off x="3559277" y="4060722"/>
            <a:ext cx="599768"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D401F90-5DB9-CEEE-786D-3C58E099C107}"/>
              </a:ext>
            </a:extLst>
          </p:cNvPr>
          <p:cNvCxnSpPr>
            <a:cxnSpLocks/>
          </p:cNvCxnSpPr>
          <p:nvPr/>
        </p:nvCxnSpPr>
        <p:spPr>
          <a:xfrm>
            <a:off x="2841523" y="4060722"/>
            <a:ext cx="599768"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AA3ED93-52E2-A245-0098-8953156C3457}"/>
              </a:ext>
            </a:extLst>
          </p:cNvPr>
          <p:cNvCxnSpPr>
            <a:cxnSpLocks/>
          </p:cNvCxnSpPr>
          <p:nvPr/>
        </p:nvCxnSpPr>
        <p:spPr>
          <a:xfrm>
            <a:off x="2109019" y="4050890"/>
            <a:ext cx="599768"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F70A92F-67C3-4561-58AE-DFBD25FBE7D9}"/>
              </a:ext>
            </a:extLst>
          </p:cNvPr>
          <p:cNvCxnSpPr>
            <a:cxnSpLocks/>
          </p:cNvCxnSpPr>
          <p:nvPr/>
        </p:nvCxnSpPr>
        <p:spPr>
          <a:xfrm>
            <a:off x="4360606" y="4063180"/>
            <a:ext cx="599768"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E0D290-768C-FC99-9475-31DE190FAC77}"/>
              </a:ext>
            </a:extLst>
          </p:cNvPr>
          <p:cNvCxnSpPr>
            <a:cxnSpLocks/>
          </p:cNvCxnSpPr>
          <p:nvPr/>
        </p:nvCxnSpPr>
        <p:spPr>
          <a:xfrm>
            <a:off x="5083277" y="4060722"/>
            <a:ext cx="599768"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5F04D9C-2E0A-8D58-22FB-4906D47721E3}"/>
              </a:ext>
            </a:extLst>
          </p:cNvPr>
          <p:cNvCxnSpPr>
            <a:cxnSpLocks/>
          </p:cNvCxnSpPr>
          <p:nvPr/>
        </p:nvCxnSpPr>
        <p:spPr>
          <a:xfrm>
            <a:off x="7261122" y="4080386"/>
            <a:ext cx="599768"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2BB8E67-94B2-221F-34A4-261C199148EB}"/>
              </a:ext>
            </a:extLst>
          </p:cNvPr>
          <p:cNvCxnSpPr>
            <a:cxnSpLocks/>
          </p:cNvCxnSpPr>
          <p:nvPr/>
        </p:nvCxnSpPr>
        <p:spPr>
          <a:xfrm>
            <a:off x="6543368" y="4080386"/>
            <a:ext cx="599768"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5D59A68-13E3-A0D2-BBA3-FAEAEF53BF02}"/>
              </a:ext>
            </a:extLst>
          </p:cNvPr>
          <p:cNvCxnSpPr>
            <a:cxnSpLocks/>
          </p:cNvCxnSpPr>
          <p:nvPr/>
        </p:nvCxnSpPr>
        <p:spPr>
          <a:xfrm>
            <a:off x="5810864" y="4070554"/>
            <a:ext cx="599768"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00F1A9E-5941-D3FF-31F5-86E33B25C73D}"/>
              </a:ext>
            </a:extLst>
          </p:cNvPr>
          <p:cNvSpPr txBox="1"/>
          <p:nvPr/>
        </p:nvSpPr>
        <p:spPr>
          <a:xfrm>
            <a:off x="580102" y="4671623"/>
            <a:ext cx="7305367" cy="1077218"/>
          </a:xfrm>
          <a:prstGeom prst="rect">
            <a:avLst/>
          </a:prstGeom>
          <a:noFill/>
        </p:spPr>
        <p:txBody>
          <a:bodyPr wrap="square">
            <a:spAutoFit/>
          </a:bodyPr>
          <a:lstStyle/>
          <a:p>
            <a:r>
              <a:rPr lang="en-US" sz="1600" dirty="0">
                <a:latin typeface="Helvetica Neue Light" panose="02000403000000020004"/>
              </a:rPr>
              <a:t>What price would these bonds be?</a:t>
            </a:r>
          </a:p>
          <a:p>
            <a:endParaRPr lang="en-US" sz="1600" dirty="0">
              <a:latin typeface="Helvetica Neue Light" panose="02000403000000020004"/>
            </a:endParaRPr>
          </a:p>
          <a:p>
            <a:r>
              <a:rPr lang="en-US" sz="1600" dirty="0">
                <a:latin typeface="Helvetica Neue Light" panose="02000403000000020004"/>
              </a:rPr>
              <a:t>Would you pay more, or less, for a 10-year $5 coupon bond or a 1-year $5 coupon bond? </a:t>
            </a:r>
            <a:endParaRPr lang="en-GB" sz="1600" dirty="0">
              <a:latin typeface="Helvetica Neue Light" panose="02000403000000020004"/>
            </a:endParaRPr>
          </a:p>
        </p:txBody>
      </p:sp>
    </p:spTree>
    <p:extLst>
      <p:ext uri="{BB962C8B-B14F-4D97-AF65-F5344CB8AC3E}">
        <p14:creationId xmlns:p14="http://schemas.microsoft.com/office/powerpoint/2010/main" val="9527769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Bond logic – yield and duration</a:t>
            </a:r>
            <a:br>
              <a:rPr lang="en-US" b="0" dirty="0">
                <a:latin typeface="Gotham" panose="02000504050000020004" pitchFamily="2" charset="0"/>
              </a:rPr>
            </a:br>
            <a:r>
              <a:rPr lang="en-US" sz="1600" b="0" dirty="0">
                <a:solidFill>
                  <a:schemeClr val="tx1"/>
                </a:solidFill>
                <a:latin typeface="Gotham" panose="02000504050000020004" pitchFamily="2" charset="0"/>
              </a:rPr>
              <a:t>The yield curve</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1B6D4636-DD63-7385-6CBF-A728430F394B}"/>
              </a:ext>
            </a:extLst>
          </p:cNvPr>
          <p:cNvSpPr>
            <a:spLocks noGrp="1"/>
          </p:cNvSpPr>
          <p:nvPr>
            <p:ph type="body" idx="1"/>
          </p:nvPr>
        </p:nvSpPr>
        <p:spPr/>
        <p:txBody>
          <a:bodyPr/>
          <a:lstStyle/>
          <a:p>
            <a:endParaRPr lang="en-GB"/>
          </a:p>
        </p:txBody>
      </p:sp>
      <p:sp>
        <p:nvSpPr>
          <p:cNvPr id="4" name="TextBox 3">
            <a:extLst>
              <a:ext uri="{FF2B5EF4-FFF2-40B4-BE49-F238E27FC236}">
                <a16:creationId xmlns:a16="http://schemas.microsoft.com/office/drawing/2014/main" id="{68F636DF-D7C2-9870-F7A4-11C4DC553D07}"/>
              </a:ext>
            </a:extLst>
          </p:cNvPr>
          <p:cNvSpPr txBox="1"/>
          <p:nvPr/>
        </p:nvSpPr>
        <p:spPr>
          <a:xfrm>
            <a:off x="457199" y="1428556"/>
            <a:ext cx="7703575" cy="4739759"/>
          </a:xfrm>
          <a:prstGeom prst="rect">
            <a:avLst/>
          </a:prstGeom>
          <a:noFill/>
        </p:spPr>
        <p:txBody>
          <a:bodyPr wrap="square">
            <a:spAutoFit/>
          </a:bodyPr>
          <a:lstStyle/>
          <a:p>
            <a:r>
              <a:rPr lang="en-US" sz="1600" dirty="0">
                <a:latin typeface="Helvetica Neue Light" panose="02000403000000020004"/>
              </a:rPr>
              <a:t>Locking your money up for a long time is a big decision. </a:t>
            </a:r>
          </a:p>
          <a:p>
            <a:endParaRPr lang="en-US" sz="1600" dirty="0">
              <a:latin typeface="Helvetica Neue Light" panose="02000403000000020004"/>
            </a:endParaRPr>
          </a:p>
          <a:p>
            <a:r>
              <a:rPr lang="en-US" sz="1600" dirty="0">
                <a:latin typeface="Helvetica Neue Light" panose="02000403000000020004"/>
              </a:rPr>
              <a:t>There are costs in terms of:</a:t>
            </a:r>
          </a:p>
          <a:p>
            <a:endParaRPr lang="en-US" sz="1600" dirty="0">
              <a:latin typeface="Helvetica Neue Light" panose="02000403000000020004"/>
            </a:endParaRPr>
          </a:p>
          <a:p>
            <a:pPr marL="285750" indent="-285750">
              <a:buFont typeface="Arial" panose="020B0604020202020204" pitchFamily="34" charset="0"/>
              <a:buChar char="•"/>
            </a:pPr>
            <a:r>
              <a:rPr lang="en-US" sz="1600" dirty="0">
                <a:latin typeface="Helvetica Neue Light" panose="02000403000000020004"/>
              </a:rPr>
              <a:t>Credit/default risk.  You can tell right now how well a country (or company, in the case of corporate bonds) is doing. But can you tell in 2023, how well they will be doing in 2033. </a:t>
            </a:r>
          </a:p>
          <a:p>
            <a:pPr marL="285750" indent="-285750">
              <a:buFont typeface="Arial" panose="020B0604020202020204" pitchFamily="34" charset="0"/>
              <a:buChar char="•"/>
            </a:pPr>
            <a:endParaRPr lang="en-US" sz="1600" dirty="0">
              <a:latin typeface="Helvetica Neue Light" panose="02000403000000020004"/>
            </a:endParaRPr>
          </a:p>
          <a:p>
            <a:pPr marL="285750" indent="-285750">
              <a:buFont typeface="Arial" panose="020B0604020202020204" pitchFamily="34" charset="0"/>
              <a:buChar char="•"/>
            </a:pPr>
            <a:r>
              <a:rPr lang="en-US" sz="1600" dirty="0">
                <a:latin typeface="Helvetica Neue Light" panose="02000403000000020004"/>
              </a:rPr>
              <a:t>Liquidity. Your money is committed for a full 10 years. You could sell the bond early but this is costly (most bonds are held to maturity). You can tell in 2023 you have $1m to invest, but can you really predict your cash (liquidity) needs in 2033? </a:t>
            </a:r>
          </a:p>
          <a:p>
            <a:pPr marL="285750" indent="-285750">
              <a:buFont typeface="Arial" panose="020B0604020202020204" pitchFamily="34" charset="0"/>
              <a:buChar char="•"/>
            </a:pPr>
            <a:endParaRPr lang="en-US" sz="1600" dirty="0">
              <a:latin typeface="Helvetica Neue Light" panose="02000403000000020004"/>
            </a:endParaRPr>
          </a:p>
          <a:p>
            <a:pPr marL="285750" indent="-285750">
              <a:buFont typeface="Arial" panose="020B0604020202020204" pitchFamily="34" charset="0"/>
              <a:buChar char="•"/>
            </a:pPr>
            <a:r>
              <a:rPr lang="en-US" sz="1600" dirty="0">
                <a:latin typeface="Helvetica Neue Light" panose="02000403000000020004"/>
              </a:rPr>
              <a:t>Choice. With the 1-year option you get lots of staging posts along the way, where you can make a choice. There is some ‘option value’ here.</a:t>
            </a:r>
          </a:p>
          <a:p>
            <a:endParaRPr lang="en-US" sz="1600" dirty="0">
              <a:latin typeface="Helvetica Neue Light" panose="02000403000000020004"/>
            </a:endParaRPr>
          </a:p>
          <a:p>
            <a:r>
              <a:rPr lang="en-US" sz="1600" dirty="0">
                <a:latin typeface="Helvetica Neue Light" panose="02000403000000020004"/>
              </a:rPr>
              <a:t>For these reasons the “normal” relationship is for longer-maturity bonds to have a lower price (higher yield) than short-duration bonds with the same coupon.</a:t>
            </a:r>
          </a:p>
          <a:p>
            <a:endParaRPr lang="en-US" sz="1600" dirty="0">
              <a:latin typeface="Helvetica Neue Light" panose="02000403000000020004"/>
            </a:endParaRPr>
          </a:p>
          <a:p>
            <a:endParaRPr lang="en-US" sz="1400" dirty="0">
              <a:latin typeface="Helvetica Neue Light" panose="02000403000000020004"/>
            </a:endParaRPr>
          </a:p>
        </p:txBody>
      </p:sp>
    </p:spTree>
    <p:extLst>
      <p:ext uri="{BB962C8B-B14F-4D97-AF65-F5344CB8AC3E}">
        <p14:creationId xmlns:p14="http://schemas.microsoft.com/office/powerpoint/2010/main" val="1568580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Shape 23"/>
        <p:cNvGrpSpPr/>
        <p:nvPr/>
      </p:nvGrpSpPr>
      <p:grpSpPr>
        <a:xfrm>
          <a:off x="0" y="0"/>
          <a:ext cx="0" cy="0"/>
          <a:chOff x="0" y="0"/>
          <a:chExt cx="0" cy="0"/>
        </a:xfrm>
      </p:grpSpPr>
      <p:sp>
        <p:nvSpPr>
          <p:cNvPr id="3" name="Title 2">
            <a:extLst>
              <a:ext uri="{FF2B5EF4-FFF2-40B4-BE49-F238E27FC236}">
                <a16:creationId xmlns:a16="http://schemas.microsoft.com/office/drawing/2014/main" id="{A43F5121-9371-4056-AED7-5F0A7ABEB634}"/>
              </a:ext>
            </a:extLst>
          </p:cNvPr>
          <p:cNvSpPr>
            <a:spLocks noGrp="1"/>
          </p:cNvSpPr>
          <p:nvPr>
            <p:ph type="ctrTitle" idx="4294967295"/>
          </p:nvPr>
        </p:nvSpPr>
        <p:spPr>
          <a:xfrm>
            <a:off x="3120838" y="2945095"/>
            <a:ext cx="3925421" cy="2635250"/>
          </a:xfrm>
          <a:prstGeom prst="rect">
            <a:avLst/>
          </a:prstGeom>
        </p:spPr>
        <p:txBody>
          <a:bodyPr/>
          <a:lstStyle/>
          <a:p>
            <a:pPr marR="690880">
              <a:lnSpc>
                <a:spcPct val="107000"/>
              </a:lnSpc>
              <a:spcAft>
                <a:spcPts val="800"/>
              </a:spcAft>
            </a:pPr>
            <a:r>
              <a:rPr lang="en-GB" sz="3200" b="0" dirty="0">
                <a:solidFill>
                  <a:schemeClr val="bg1"/>
                </a:solidFill>
                <a:effectLst/>
                <a:latin typeface="Roboto" panose="02000000000000000000" pitchFamily="2" charset="0"/>
                <a:ea typeface="Roboto" panose="02000000000000000000" pitchFamily="2" charset="0"/>
                <a:cs typeface="Roboto" panose="02000000000000000000" pitchFamily="2" charset="0"/>
              </a:rPr>
              <a:t>The public purse</a:t>
            </a:r>
            <a:br>
              <a:rPr lang="en-GB" sz="2800" b="0" dirty="0">
                <a:solidFill>
                  <a:schemeClr val="bg1"/>
                </a:solidFill>
                <a:effectLst/>
                <a:latin typeface="Gotham" panose="02000504050000020004" pitchFamily="2" charset="0"/>
                <a:ea typeface="Calibri" panose="020F0502020204030204" pitchFamily="34" charset="0"/>
                <a:cs typeface="Times New Roman" panose="02020603050405020304" pitchFamily="18" charset="0"/>
              </a:rPr>
            </a:br>
            <a:r>
              <a:rPr lang="en-GB" sz="1600" b="0" i="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What does the government spend on?</a:t>
            </a:r>
            <a:br>
              <a:rPr lang="en-GB" sz="2800" dirty="0">
                <a:solidFill>
                  <a:schemeClr val="bg1"/>
                </a:solidFill>
                <a:effectLst/>
                <a:latin typeface="Gotham" panose="02000504050000020004" pitchFamily="2" charset="0"/>
                <a:ea typeface="Calibri" panose="020F0502020204030204" pitchFamily="34" charset="0"/>
                <a:cs typeface="Times New Roman" panose="02020603050405020304" pitchFamily="18" charset="0"/>
              </a:rPr>
            </a:br>
            <a:br>
              <a:rPr lang="en-GB"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endParaRPr lang="en-GB" dirty="0">
              <a:solidFill>
                <a:schemeClr val="bg1"/>
              </a:solidFill>
            </a:endParaRPr>
          </a:p>
        </p:txBody>
      </p:sp>
    </p:spTree>
    <p:extLst>
      <p:ext uri="{BB962C8B-B14F-4D97-AF65-F5344CB8AC3E}">
        <p14:creationId xmlns:p14="http://schemas.microsoft.com/office/powerpoint/2010/main" val="31049761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US Debt – cost vs duration</a:t>
            </a:r>
            <a:br>
              <a:rPr lang="en-US" b="0" dirty="0">
                <a:latin typeface="Gotham" panose="02000504050000020004" pitchFamily="2" charset="0"/>
              </a:rPr>
            </a:br>
            <a:r>
              <a:rPr lang="en-US" sz="1600" b="0" dirty="0">
                <a:solidFill>
                  <a:schemeClr val="tx1"/>
                </a:solidFill>
                <a:latin typeface="Gotham" panose="02000504050000020004" pitchFamily="2" charset="0"/>
              </a:rPr>
              <a:t>The yield curve</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F5B1660D-8C67-8350-6F94-7C82AF82DD3C}"/>
              </a:ext>
            </a:extLst>
          </p:cNvPr>
          <p:cNvSpPr>
            <a:spLocks noGrp="1"/>
          </p:cNvSpPr>
          <p:nvPr>
            <p:ph type="body" idx="1"/>
          </p:nvPr>
        </p:nvSpPr>
        <p:spPr/>
        <p:txBody>
          <a:bodyPr/>
          <a:lstStyle/>
          <a:p>
            <a:endParaRPr lang="en-GB"/>
          </a:p>
        </p:txBody>
      </p:sp>
      <p:pic>
        <p:nvPicPr>
          <p:cNvPr id="3" name="Picture 2">
            <a:extLst>
              <a:ext uri="{FF2B5EF4-FFF2-40B4-BE49-F238E27FC236}">
                <a16:creationId xmlns:a16="http://schemas.microsoft.com/office/drawing/2014/main" id="{32090F9F-26FE-67FB-F303-6F951AD0B893}"/>
              </a:ext>
            </a:extLst>
          </p:cNvPr>
          <p:cNvPicPr>
            <a:picLocks noChangeAspect="1"/>
          </p:cNvPicPr>
          <p:nvPr/>
        </p:nvPicPr>
        <p:blipFill>
          <a:blip r:embed="rId3"/>
          <a:stretch>
            <a:fillRect/>
          </a:stretch>
        </p:blipFill>
        <p:spPr>
          <a:xfrm>
            <a:off x="457199" y="1402737"/>
            <a:ext cx="6061588" cy="5379216"/>
          </a:xfrm>
          <a:prstGeom prst="rect">
            <a:avLst/>
          </a:prstGeom>
        </p:spPr>
      </p:pic>
    </p:spTree>
    <p:extLst>
      <p:ext uri="{BB962C8B-B14F-4D97-AF65-F5344CB8AC3E}">
        <p14:creationId xmlns:p14="http://schemas.microsoft.com/office/powerpoint/2010/main" val="8164850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April 2023 – a historic moment…</a:t>
            </a:r>
            <a:br>
              <a:rPr lang="en-US" b="0" dirty="0">
                <a:latin typeface="Gotham" panose="02000504050000020004" pitchFamily="2" charset="0"/>
              </a:rPr>
            </a:br>
            <a:r>
              <a:rPr lang="en-US" sz="1600" b="0" dirty="0">
                <a:solidFill>
                  <a:schemeClr val="tx1"/>
                </a:solidFill>
                <a:latin typeface="Gotham" panose="02000504050000020004" pitchFamily="2" charset="0"/>
              </a:rPr>
              <a:t>The US yield curve is currently “inverted”</a:t>
            </a:r>
            <a:endParaRPr lang="en-US" b="0" dirty="0">
              <a:solidFill>
                <a:schemeClr val="tx1"/>
              </a:solidFill>
              <a:latin typeface="Gotham" panose="02000504050000020004" pitchFamily="2" charset="0"/>
            </a:endParaRPr>
          </a:p>
        </p:txBody>
      </p:sp>
      <p:sp>
        <p:nvSpPr>
          <p:cNvPr id="3" name="Text Placeholder 2">
            <a:extLst>
              <a:ext uri="{FF2B5EF4-FFF2-40B4-BE49-F238E27FC236}">
                <a16:creationId xmlns:a16="http://schemas.microsoft.com/office/drawing/2014/main" id="{62766536-2E1C-B774-BE60-E8844687A520}"/>
              </a:ext>
            </a:extLst>
          </p:cNvPr>
          <p:cNvSpPr>
            <a:spLocks noGrp="1"/>
          </p:cNvSpPr>
          <p:nvPr>
            <p:ph type="body" idx="1"/>
          </p:nvPr>
        </p:nvSpPr>
        <p:spPr/>
        <p:txBody>
          <a:bodyPr/>
          <a:lstStyle/>
          <a:p>
            <a:endParaRPr lang="en-GB"/>
          </a:p>
        </p:txBody>
      </p:sp>
      <p:pic>
        <p:nvPicPr>
          <p:cNvPr id="4" name="Picture 3">
            <a:extLst>
              <a:ext uri="{FF2B5EF4-FFF2-40B4-BE49-F238E27FC236}">
                <a16:creationId xmlns:a16="http://schemas.microsoft.com/office/drawing/2014/main" id="{15AFCFFF-D679-9304-DD51-18688BA75C8C}"/>
              </a:ext>
            </a:extLst>
          </p:cNvPr>
          <p:cNvPicPr>
            <a:picLocks noChangeAspect="1"/>
          </p:cNvPicPr>
          <p:nvPr/>
        </p:nvPicPr>
        <p:blipFill>
          <a:blip r:embed="rId3"/>
          <a:stretch>
            <a:fillRect/>
          </a:stretch>
        </p:blipFill>
        <p:spPr>
          <a:xfrm>
            <a:off x="457199" y="1557739"/>
            <a:ext cx="5805949" cy="5147542"/>
          </a:xfrm>
          <a:prstGeom prst="rect">
            <a:avLst/>
          </a:prstGeom>
        </p:spPr>
      </p:pic>
      <p:sp>
        <p:nvSpPr>
          <p:cNvPr id="2" name="TextBox 1">
            <a:extLst>
              <a:ext uri="{FF2B5EF4-FFF2-40B4-BE49-F238E27FC236}">
                <a16:creationId xmlns:a16="http://schemas.microsoft.com/office/drawing/2014/main" id="{4A6B975E-FC43-0F50-E5F5-A6B46E79D532}"/>
              </a:ext>
            </a:extLst>
          </p:cNvPr>
          <p:cNvSpPr txBox="1"/>
          <p:nvPr/>
        </p:nvSpPr>
        <p:spPr>
          <a:xfrm flipH="1">
            <a:off x="6731654" y="2212258"/>
            <a:ext cx="1835685" cy="1384995"/>
          </a:xfrm>
          <a:prstGeom prst="rect">
            <a:avLst/>
          </a:prstGeom>
          <a:noFill/>
        </p:spPr>
        <p:txBody>
          <a:bodyPr wrap="square" rtlCol="0">
            <a:spAutoFit/>
          </a:bodyPr>
          <a:lstStyle/>
          <a:p>
            <a:r>
              <a:rPr lang="en-US" dirty="0">
                <a:latin typeface="Helvetica Neue Light" panose="02000403000000020004"/>
              </a:rPr>
              <a:t>Why might this be a warning sign for the US economy?</a:t>
            </a:r>
          </a:p>
          <a:p>
            <a:endParaRPr lang="en-US" dirty="0">
              <a:latin typeface="Helvetica Neue Light" panose="02000403000000020004"/>
            </a:endParaRPr>
          </a:p>
          <a:p>
            <a:r>
              <a:rPr lang="en-US" dirty="0">
                <a:latin typeface="Helvetica Neue Light" panose="02000403000000020004"/>
              </a:rPr>
              <a:t>The yield curve is ‘inverted’…</a:t>
            </a:r>
            <a:endParaRPr lang="en-GB" dirty="0">
              <a:latin typeface="Helvetica Neue Light" panose="02000403000000020004"/>
            </a:endParaRPr>
          </a:p>
        </p:txBody>
      </p:sp>
    </p:spTree>
    <p:extLst>
      <p:ext uri="{BB962C8B-B14F-4D97-AF65-F5344CB8AC3E}">
        <p14:creationId xmlns:p14="http://schemas.microsoft.com/office/powerpoint/2010/main" val="36113761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US Debt – 10y vs 2y</a:t>
            </a:r>
            <a:br>
              <a:rPr lang="en-US" b="0" dirty="0">
                <a:latin typeface="Gotham" panose="02000504050000020004" pitchFamily="2" charset="0"/>
              </a:rPr>
            </a:br>
            <a:r>
              <a:rPr lang="en-US" sz="1600" b="0" dirty="0">
                <a:solidFill>
                  <a:schemeClr val="tx1"/>
                </a:solidFill>
                <a:latin typeface="Gotham" panose="02000504050000020004" pitchFamily="2" charset="0"/>
              </a:rPr>
              <a:t>The ‘yield spread’ – i.e. how steep is the yield curve?</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1726F345-C41C-D017-0810-1F095035BFB0}"/>
              </a:ext>
            </a:extLst>
          </p:cNvPr>
          <p:cNvSpPr>
            <a:spLocks noGrp="1"/>
          </p:cNvSpPr>
          <p:nvPr>
            <p:ph type="body" idx="1"/>
          </p:nvPr>
        </p:nvSpPr>
        <p:spPr/>
        <p:txBody>
          <a:bodyPr/>
          <a:lstStyle/>
          <a:p>
            <a:endParaRPr lang="en-GB"/>
          </a:p>
        </p:txBody>
      </p:sp>
      <p:pic>
        <p:nvPicPr>
          <p:cNvPr id="3" name="Picture 2">
            <a:extLst>
              <a:ext uri="{FF2B5EF4-FFF2-40B4-BE49-F238E27FC236}">
                <a16:creationId xmlns:a16="http://schemas.microsoft.com/office/drawing/2014/main" id="{C2DA8BC2-4F57-9F24-129D-A9180B578A36}"/>
              </a:ext>
            </a:extLst>
          </p:cNvPr>
          <p:cNvPicPr>
            <a:picLocks noChangeAspect="1"/>
          </p:cNvPicPr>
          <p:nvPr/>
        </p:nvPicPr>
        <p:blipFill>
          <a:blip r:embed="rId3"/>
          <a:stretch>
            <a:fillRect/>
          </a:stretch>
        </p:blipFill>
        <p:spPr>
          <a:xfrm>
            <a:off x="349044" y="1268361"/>
            <a:ext cx="6876834" cy="5436920"/>
          </a:xfrm>
          <a:prstGeom prst="rect">
            <a:avLst/>
          </a:prstGeom>
        </p:spPr>
      </p:pic>
    </p:spTree>
    <p:extLst>
      <p:ext uri="{BB962C8B-B14F-4D97-AF65-F5344CB8AC3E}">
        <p14:creationId xmlns:p14="http://schemas.microsoft.com/office/powerpoint/2010/main" val="19698891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US Debt – who holds it?</a:t>
            </a:r>
            <a:br>
              <a:rPr lang="en-US" b="0" dirty="0">
                <a:latin typeface="Gotham" panose="02000504050000020004" pitchFamily="2" charset="0"/>
              </a:rPr>
            </a:br>
            <a:r>
              <a:rPr lang="en-US" sz="1600" b="0" dirty="0">
                <a:solidFill>
                  <a:schemeClr val="tx1"/>
                </a:solidFill>
                <a:latin typeface="Gotham" panose="02000504050000020004" pitchFamily="2" charset="0"/>
              </a:rPr>
              <a:t>US Debt – domestic and foreign ownership</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9589B76A-A19C-FB7D-AF61-FF4681A38955}"/>
              </a:ext>
            </a:extLst>
          </p:cNvPr>
          <p:cNvSpPr>
            <a:spLocks noGrp="1"/>
          </p:cNvSpPr>
          <p:nvPr>
            <p:ph type="body" idx="1"/>
          </p:nvPr>
        </p:nvSpPr>
        <p:spPr/>
        <p:txBody>
          <a:bodyPr/>
          <a:lstStyle/>
          <a:p>
            <a:endParaRPr lang="en-GB"/>
          </a:p>
        </p:txBody>
      </p:sp>
      <p:sp>
        <p:nvSpPr>
          <p:cNvPr id="4" name="TextBox 3">
            <a:extLst>
              <a:ext uri="{FF2B5EF4-FFF2-40B4-BE49-F238E27FC236}">
                <a16:creationId xmlns:a16="http://schemas.microsoft.com/office/drawing/2014/main" id="{1AF9D6E8-957B-1BFE-DC36-4AA0BE9AFA63}"/>
              </a:ext>
            </a:extLst>
          </p:cNvPr>
          <p:cNvSpPr txBox="1"/>
          <p:nvPr/>
        </p:nvSpPr>
        <p:spPr>
          <a:xfrm>
            <a:off x="5201264" y="1951672"/>
            <a:ext cx="3416859" cy="1477328"/>
          </a:xfrm>
          <a:prstGeom prst="rect">
            <a:avLst/>
          </a:prstGeom>
          <a:noFill/>
        </p:spPr>
        <p:txBody>
          <a:bodyPr wrap="square" rtlCol="0">
            <a:spAutoFit/>
          </a:bodyPr>
          <a:lstStyle/>
          <a:p>
            <a:r>
              <a:rPr lang="en-GB" sz="1800" dirty="0">
                <a:latin typeface="Helvetica Neue Light" panose="02000403000000020004"/>
              </a:rPr>
              <a:t>The US Treasury carefully tracks who holds its debt. </a:t>
            </a:r>
          </a:p>
          <a:p>
            <a:endParaRPr lang="en-GB" sz="1800" dirty="0">
              <a:latin typeface="Helvetica Neue Light" panose="02000403000000020004"/>
            </a:endParaRPr>
          </a:p>
          <a:p>
            <a:r>
              <a:rPr lang="en-GB" sz="1800" dirty="0">
                <a:latin typeface="Helvetica Neue Light" panose="02000403000000020004"/>
              </a:rPr>
              <a:t>This is the so called “TIC” data (</a:t>
            </a:r>
            <a:r>
              <a:rPr lang="en-GB" sz="1800" dirty="0">
                <a:latin typeface="Helvetica Neue Light" panose="02000403000000020004"/>
                <a:hlinkClick r:id="rId3"/>
              </a:rPr>
              <a:t>here</a:t>
            </a:r>
            <a:r>
              <a:rPr lang="en-GB" sz="1800" dirty="0">
                <a:latin typeface="Helvetica Neue Light" panose="02000403000000020004"/>
              </a:rPr>
              <a:t>)</a:t>
            </a:r>
            <a:endParaRPr lang="en-GB" sz="1800" dirty="0"/>
          </a:p>
        </p:txBody>
      </p:sp>
      <p:pic>
        <p:nvPicPr>
          <p:cNvPr id="8" name="Picture 7">
            <a:extLst>
              <a:ext uri="{FF2B5EF4-FFF2-40B4-BE49-F238E27FC236}">
                <a16:creationId xmlns:a16="http://schemas.microsoft.com/office/drawing/2014/main" id="{03C23F8F-9FD4-F4C7-D02C-C174200E4806}"/>
              </a:ext>
            </a:extLst>
          </p:cNvPr>
          <p:cNvPicPr>
            <a:picLocks noChangeAspect="1"/>
          </p:cNvPicPr>
          <p:nvPr/>
        </p:nvPicPr>
        <p:blipFill>
          <a:blip r:embed="rId4"/>
          <a:stretch>
            <a:fillRect/>
          </a:stretch>
        </p:blipFill>
        <p:spPr>
          <a:xfrm>
            <a:off x="525877" y="1312843"/>
            <a:ext cx="4249016" cy="5392438"/>
          </a:xfrm>
          <a:prstGeom prst="rect">
            <a:avLst/>
          </a:prstGeom>
        </p:spPr>
      </p:pic>
    </p:spTree>
    <p:extLst>
      <p:ext uri="{BB962C8B-B14F-4D97-AF65-F5344CB8AC3E}">
        <p14:creationId xmlns:p14="http://schemas.microsoft.com/office/powerpoint/2010/main" val="9204763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US assets – who holds them?</a:t>
            </a:r>
            <a:br>
              <a:rPr lang="en-US" b="0" dirty="0">
                <a:latin typeface="Gotham" panose="02000504050000020004" pitchFamily="2" charset="0"/>
              </a:rPr>
            </a:br>
            <a:r>
              <a:rPr lang="en-US" sz="1600" b="0" dirty="0">
                <a:solidFill>
                  <a:schemeClr val="tx1"/>
                </a:solidFill>
                <a:latin typeface="Gotham" panose="02000504050000020004" pitchFamily="2" charset="0"/>
              </a:rPr>
              <a:t>Adding equity to the analysis above</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FCE71561-55EF-FBDA-449D-1FA1783115FB}"/>
              </a:ext>
            </a:extLst>
          </p:cNvPr>
          <p:cNvSpPr>
            <a:spLocks noGrp="1"/>
          </p:cNvSpPr>
          <p:nvPr>
            <p:ph type="body" idx="1"/>
          </p:nvPr>
        </p:nvSpPr>
        <p:spPr/>
        <p:txBody>
          <a:bodyPr/>
          <a:lstStyle/>
          <a:p>
            <a:endParaRPr lang="en-GB"/>
          </a:p>
        </p:txBody>
      </p:sp>
      <p:pic>
        <p:nvPicPr>
          <p:cNvPr id="3" name="Picture 2">
            <a:extLst>
              <a:ext uri="{FF2B5EF4-FFF2-40B4-BE49-F238E27FC236}">
                <a16:creationId xmlns:a16="http://schemas.microsoft.com/office/drawing/2014/main" id="{2EBECB0A-4517-9779-D7A9-E82C36532871}"/>
              </a:ext>
            </a:extLst>
          </p:cNvPr>
          <p:cNvPicPr>
            <a:picLocks noChangeAspect="1"/>
          </p:cNvPicPr>
          <p:nvPr/>
        </p:nvPicPr>
        <p:blipFill>
          <a:blip r:embed="rId3"/>
          <a:stretch>
            <a:fillRect/>
          </a:stretch>
        </p:blipFill>
        <p:spPr>
          <a:xfrm>
            <a:off x="457199" y="1178497"/>
            <a:ext cx="4449098" cy="5526784"/>
          </a:xfrm>
          <a:prstGeom prst="rect">
            <a:avLst/>
          </a:prstGeom>
        </p:spPr>
      </p:pic>
    </p:spTree>
    <p:extLst>
      <p:ext uri="{BB962C8B-B14F-4D97-AF65-F5344CB8AC3E}">
        <p14:creationId xmlns:p14="http://schemas.microsoft.com/office/powerpoint/2010/main" val="42394833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US Debt – when is it due?</a:t>
            </a:r>
            <a:br>
              <a:rPr lang="en-US" b="0" dirty="0">
                <a:latin typeface="Gotham" panose="02000504050000020004" pitchFamily="2" charset="0"/>
              </a:rPr>
            </a:br>
            <a:r>
              <a:rPr lang="en-US" sz="1600" b="0" dirty="0">
                <a:solidFill>
                  <a:schemeClr val="tx1"/>
                </a:solidFill>
                <a:latin typeface="Gotham" panose="02000504050000020004" pitchFamily="2" charset="0"/>
              </a:rPr>
              <a:t>US Debt by maturity</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4011AD2B-300E-5D83-A7E8-161317658767}"/>
              </a:ext>
            </a:extLst>
          </p:cNvPr>
          <p:cNvSpPr>
            <a:spLocks noGrp="1"/>
          </p:cNvSpPr>
          <p:nvPr>
            <p:ph type="body" idx="1"/>
          </p:nvPr>
        </p:nvSpPr>
        <p:spPr/>
        <p:txBody>
          <a:bodyPr/>
          <a:lstStyle/>
          <a:p>
            <a:endParaRPr lang="en-GB"/>
          </a:p>
        </p:txBody>
      </p:sp>
      <p:pic>
        <p:nvPicPr>
          <p:cNvPr id="4" name="Picture 3">
            <a:extLst>
              <a:ext uri="{FF2B5EF4-FFF2-40B4-BE49-F238E27FC236}">
                <a16:creationId xmlns:a16="http://schemas.microsoft.com/office/drawing/2014/main" id="{E111D63B-4154-E2AB-068D-EF836517B147}"/>
              </a:ext>
            </a:extLst>
          </p:cNvPr>
          <p:cNvPicPr>
            <a:picLocks noChangeAspect="1"/>
          </p:cNvPicPr>
          <p:nvPr/>
        </p:nvPicPr>
        <p:blipFill>
          <a:blip r:embed="rId3"/>
          <a:stretch>
            <a:fillRect/>
          </a:stretch>
        </p:blipFill>
        <p:spPr>
          <a:xfrm>
            <a:off x="457199" y="1551277"/>
            <a:ext cx="6828504" cy="5306723"/>
          </a:xfrm>
          <a:prstGeom prst="rect">
            <a:avLst/>
          </a:prstGeom>
        </p:spPr>
      </p:pic>
    </p:spTree>
    <p:extLst>
      <p:ext uri="{BB962C8B-B14F-4D97-AF65-F5344CB8AC3E}">
        <p14:creationId xmlns:p14="http://schemas.microsoft.com/office/powerpoint/2010/main" val="36062984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US Debt – changing maturity structure</a:t>
            </a:r>
            <a:br>
              <a:rPr lang="en-US" b="0" dirty="0">
                <a:latin typeface="Gotham" panose="02000504050000020004" pitchFamily="2" charset="0"/>
              </a:rPr>
            </a:br>
            <a:r>
              <a:rPr lang="en-US" sz="1600" b="0" dirty="0">
                <a:solidFill>
                  <a:schemeClr val="tx1"/>
                </a:solidFill>
                <a:latin typeface="Gotham" panose="02000504050000020004" pitchFamily="2" charset="0"/>
              </a:rPr>
              <a:t>More LT debt</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3F9A71B3-5FC8-82DB-F34E-A5451766A580}"/>
              </a:ext>
            </a:extLst>
          </p:cNvPr>
          <p:cNvSpPr>
            <a:spLocks noGrp="1"/>
          </p:cNvSpPr>
          <p:nvPr>
            <p:ph type="body" idx="1"/>
          </p:nvPr>
        </p:nvSpPr>
        <p:spPr/>
        <p:txBody>
          <a:bodyPr/>
          <a:lstStyle/>
          <a:p>
            <a:endParaRPr lang="en-GB"/>
          </a:p>
        </p:txBody>
      </p:sp>
      <p:pic>
        <p:nvPicPr>
          <p:cNvPr id="3" name="Picture 2">
            <a:extLst>
              <a:ext uri="{FF2B5EF4-FFF2-40B4-BE49-F238E27FC236}">
                <a16:creationId xmlns:a16="http://schemas.microsoft.com/office/drawing/2014/main" id="{1C0B9339-C5E7-2545-733F-C6396DFCDA7D}"/>
              </a:ext>
            </a:extLst>
          </p:cNvPr>
          <p:cNvPicPr>
            <a:picLocks noChangeAspect="1"/>
          </p:cNvPicPr>
          <p:nvPr/>
        </p:nvPicPr>
        <p:blipFill>
          <a:blip r:embed="rId3"/>
          <a:stretch>
            <a:fillRect/>
          </a:stretch>
        </p:blipFill>
        <p:spPr>
          <a:xfrm>
            <a:off x="457199" y="1297858"/>
            <a:ext cx="6450785" cy="5407423"/>
          </a:xfrm>
          <a:prstGeom prst="rect">
            <a:avLst/>
          </a:prstGeom>
        </p:spPr>
      </p:pic>
    </p:spTree>
    <p:extLst>
      <p:ext uri="{BB962C8B-B14F-4D97-AF65-F5344CB8AC3E}">
        <p14:creationId xmlns:p14="http://schemas.microsoft.com/office/powerpoint/2010/main" val="26997311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Debt costs: high and low</a:t>
            </a:r>
            <a:br>
              <a:rPr lang="en-US" b="0" dirty="0">
                <a:latin typeface="Gotham" panose="02000504050000020004" pitchFamily="2" charset="0"/>
              </a:rPr>
            </a:br>
            <a:r>
              <a:rPr lang="en-US" sz="1600" b="0" dirty="0">
                <a:solidFill>
                  <a:schemeClr val="tx1"/>
                </a:solidFill>
                <a:latin typeface="Gotham" panose="02000504050000020004" pitchFamily="2" charset="0"/>
              </a:rPr>
              <a:t>Bond yields for a selected group of countries</a:t>
            </a:r>
            <a:endParaRPr lang="en-US" b="0" dirty="0">
              <a:solidFill>
                <a:schemeClr val="tx1"/>
              </a:solidFill>
              <a:latin typeface="Gotham" panose="02000504050000020004" pitchFamily="2" charset="0"/>
            </a:endParaRPr>
          </a:p>
        </p:txBody>
      </p:sp>
      <p:pic>
        <p:nvPicPr>
          <p:cNvPr id="6" name="Graphic 5">
            <a:extLst>
              <a:ext uri="{FF2B5EF4-FFF2-40B4-BE49-F238E27FC236}">
                <a16:creationId xmlns:a16="http://schemas.microsoft.com/office/drawing/2014/main" id="{B3880E23-98C8-F506-11BA-05CD1BD215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2130" y="972820"/>
            <a:ext cx="4171950" cy="5006340"/>
          </a:xfrm>
          <a:prstGeom prst="rect">
            <a:avLst/>
          </a:prstGeom>
        </p:spPr>
      </p:pic>
    </p:spTree>
    <p:extLst>
      <p:ext uri="{BB962C8B-B14F-4D97-AF65-F5344CB8AC3E}">
        <p14:creationId xmlns:p14="http://schemas.microsoft.com/office/powerpoint/2010/main" val="5145613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Debt costs: Credit Default Swaps</a:t>
            </a:r>
            <a:br>
              <a:rPr lang="en-US" b="0" dirty="0">
                <a:latin typeface="Gotham" panose="02000504050000020004" pitchFamily="2" charset="0"/>
              </a:rPr>
            </a:br>
            <a:r>
              <a:rPr lang="en-US" sz="1600" b="0" dirty="0">
                <a:solidFill>
                  <a:schemeClr val="tx1"/>
                </a:solidFill>
                <a:latin typeface="Gotham" panose="02000504050000020004" pitchFamily="2" charset="0"/>
              </a:rPr>
              <a:t>Sovereign CDS Spreads</a:t>
            </a:r>
            <a:endParaRPr lang="en-US" b="0" dirty="0">
              <a:solidFill>
                <a:schemeClr val="tx1"/>
              </a:solidFill>
              <a:latin typeface="Gotham" panose="02000504050000020004" pitchFamily="2" charset="0"/>
            </a:endParaRPr>
          </a:p>
        </p:txBody>
      </p:sp>
      <p:pic>
        <p:nvPicPr>
          <p:cNvPr id="3" name="Graphic 2">
            <a:extLst>
              <a:ext uri="{FF2B5EF4-FFF2-40B4-BE49-F238E27FC236}">
                <a16:creationId xmlns:a16="http://schemas.microsoft.com/office/drawing/2014/main" id="{32F116D2-8EF2-5636-CB9C-07EB4463DF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0540" y="971550"/>
            <a:ext cx="6311900" cy="5018478"/>
          </a:xfrm>
          <a:prstGeom prst="rect">
            <a:avLst/>
          </a:prstGeom>
        </p:spPr>
      </p:pic>
    </p:spTree>
    <p:extLst>
      <p:ext uri="{BB962C8B-B14F-4D97-AF65-F5344CB8AC3E}">
        <p14:creationId xmlns:p14="http://schemas.microsoft.com/office/powerpoint/2010/main" val="18913599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Debt costs: Credit Default Swaps</a:t>
            </a:r>
            <a:br>
              <a:rPr lang="en-US" b="0" dirty="0">
                <a:latin typeface="Gotham" panose="02000504050000020004" pitchFamily="2" charset="0"/>
              </a:rPr>
            </a:br>
            <a:r>
              <a:rPr lang="en-US" sz="1600" b="0" dirty="0">
                <a:solidFill>
                  <a:schemeClr val="tx1"/>
                </a:solidFill>
                <a:latin typeface="Gotham" panose="02000504050000020004" pitchFamily="2" charset="0"/>
              </a:rPr>
              <a:t>Russian CDS and the war in Ukraine</a:t>
            </a:r>
            <a:endParaRPr lang="en-US" b="0" dirty="0">
              <a:solidFill>
                <a:schemeClr val="tx1"/>
              </a:solidFill>
              <a:latin typeface="Gotham" panose="02000504050000020004" pitchFamily="2" charset="0"/>
            </a:endParaRPr>
          </a:p>
        </p:txBody>
      </p:sp>
      <p:pic>
        <p:nvPicPr>
          <p:cNvPr id="4" name="Graphic 3">
            <a:extLst>
              <a:ext uri="{FF2B5EF4-FFF2-40B4-BE49-F238E27FC236}">
                <a16:creationId xmlns:a16="http://schemas.microsoft.com/office/drawing/2014/main" id="{093EA37E-B73B-CF67-6261-2784E4D597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3090" y="1041399"/>
            <a:ext cx="5538470" cy="4996127"/>
          </a:xfrm>
          <a:prstGeom prst="rect">
            <a:avLst/>
          </a:prstGeom>
        </p:spPr>
      </p:pic>
    </p:spTree>
    <p:extLst>
      <p:ext uri="{BB962C8B-B14F-4D97-AF65-F5344CB8AC3E}">
        <p14:creationId xmlns:p14="http://schemas.microsoft.com/office/powerpoint/2010/main" val="354526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865266AA-0E08-FAFF-D982-6E618C0593B3}"/>
              </a:ext>
            </a:extLst>
          </p:cNvPr>
          <p:cNvSpPr/>
          <p:nvPr/>
        </p:nvSpPr>
        <p:spPr>
          <a:xfrm>
            <a:off x="1261872" y="5111496"/>
            <a:ext cx="1947672" cy="47102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D24B06B3-795E-C2DD-D42A-BEEB0A4E5B3E}"/>
              </a:ext>
            </a:extLst>
          </p:cNvPr>
          <p:cNvPicPr>
            <a:picLocks noChangeAspect="1"/>
          </p:cNvPicPr>
          <p:nvPr/>
        </p:nvPicPr>
        <p:blipFill>
          <a:blip r:embed="rId3"/>
          <a:stretch>
            <a:fillRect/>
          </a:stretch>
        </p:blipFill>
        <p:spPr>
          <a:xfrm>
            <a:off x="310451" y="1275481"/>
            <a:ext cx="5693520" cy="4476095"/>
          </a:xfrm>
          <a:prstGeom prst="rect">
            <a:avLst/>
          </a:prstGeom>
        </p:spPr>
      </p:pic>
      <p:sp>
        <p:nvSpPr>
          <p:cNvPr id="6" name="Title 1">
            <a:extLst>
              <a:ext uri="{FF2B5EF4-FFF2-40B4-BE49-F238E27FC236}">
                <a16:creationId xmlns:a16="http://schemas.microsoft.com/office/drawing/2014/main" id="{4C4EE801-1070-4CDF-EE98-FFDB494ED5A7}"/>
              </a:ext>
            </a:extLst>
          </p:cNvPr>
          <p:cNvSpPr>
            <a:spLocks noGrp="1"/>
          </p:cNvSpPr>
          <p:nvPr>
            <p:ph type="title"/>
          </p:nvPr>
        </p:nvSpPr>
        <p:spPr>
          <a:xfrm>
            <a:off x="265557" y="225871"/>
            <a:ext cx="8245475" cy="772568"/>
          </a:xfrm>
        </p:spPr>
        <p:txBody>
          <a:bodyPr/>
          <a:lstStyle/>
          <a:p>
            <a:r>
              <a:rPr lang="en-US" b="0" dirty="0">
                <a:latin typeface="Gotham" panose="02000504050000020004" pitchFamily="2" charset="0"/>
              </a:rPr>
              <a:t>Spending - UK</a:t>
            </a:r>
            <a:br>
              <a:rPr lang="en-US" b="0" dirty="0">
                <a:latin typeface="Gotham" panose="02000504050000020004" pitchFamily="2" charset="0"/>
              </a:rPr>
            </a:br>
            <a:r>
              <a:rPr lang="en-US" sz="1600" b="0" i="1" dirty="0">
                <a:solidFill>
                  <a:schemeClr val="tx1"/>
                </a:solidFill>
                <a:latin typeface="Gotham" panose="02000504050000020004" pitchFamily="2" charset="0"/>
              </a:rPr>
              <a:t>What does the government spend on?</a:t>
            </a:r>
            <a:endParaRPr lang="en-US" b="0" i="1" dirty="0">
              <a:solidFill>
                <a:schemeClr val="tx1"/>
              </a:solidFill>
              <a:latin typeface="Gotham" panose="02000504050000020004" pitchFamily="2" charset="0"/>
            </a:endParaRPr>
          </a:p>
        </p:txBody>
      </p:sp>
      <p:sp>
        <p:nvSpPr>
          <p:cNvPr id="7" name="TextBox 6">
            <a:extLst>
              <a:ext uri="{FF2B5EF4-FFF2-40B4-BE49-F238E27FC236}">
                <a16:creationId xmlns:a16="http://schemas.microsoft.com/office/drawing/2014/main" id="{3B9C7DBC-54CF-8D31-EBE6-549B2E07606E}"/>
              </a:ext>
            </a:extLst>
          </p:cNvPr>
          <p:cNvSpPr txBox="1"/>
          <p:nvPr/>
        </p:nvSpPr>
        <p:spPr>
          <a:xfrm>
            <a:off x="6962210" y="1275481"/>
            <a:ext cx="1548822" cy="307777"/>
          </a:xfrm>
          <a:prstGeom prst="rect">
            <a:avLst/>
          </a:prstGeom>
          <a:noFill/>
        </p:spPr>
        <p:txBody>
          <a:bodyPr wrap="none" rtlCol="0">
            <a:spAutoFit/>
          </a:bodyPr>
          <a:lstStyle/>
          <a:p>
            <a:r>
              <a:rPr lang="en-GB" dirty="0">
                <a:latin typeface="Helvetica Neue Light" panose="02000403000000020004"/>
              </a:rPr>
              <a:t>UK Budget, </a:t>
            </a:r>
            <a:r>
              <a:rPr lang="en-GB" dirty="0">
                <a:latin typeface="Helvetica Neue Light" panose="02000403000000020004"/>
                <a:hlinkClick r:id="rId4"/>
              </a:rPr>
              <a:t>2023</a:t>
            </a:r>
            <a:endParaRPr lang="en-GB" dirty="0">
              <a:latin typeface="Helvetica Neue Light" panose="02000403000000020004"/>
            </a:endParaRPr>
          </a:p>
        </p:txBody>
      </p:sp>
    </p:spTree>
    <p:extLst>
      <p:ext uri="{BB962C8B-B14F-4D97-AF65-F5344CB8AC3E}">
        <p14:creationId xmlns:p14="http://schemas.microsoft.com/office/powerpoint/2010/main" val="35537409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Debt outstanding</a:t>
            </a:r>
            <a:br>
              <a:rPr lang="en-US" b="0" dirty="0">
                <a:latin typeface="Gotham" panose="02000504050000020004" pitchFamily="2" charset="0"/>
              </a:rPr>
            </a:br>
            <a:r>
              <a:rPr lang="en-US" sz="1600" b="0" dirty="0">
                <a:solidFill>
                  <a:schemeClr val="tx1"/>
                </a:solidFill>
                <a:latin typeface="Gotham" panose="02000504050000020004" pitchFamily="2" charset="0"/>
              </a:rPr>
              <a:t>Who are the world’s greatest debtors?</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1BA2953D-50C6-4ADA-B7B5-DCDF3D6C7A1E}"/>
              </a:ext>
            </a:extLst>
          </p:cNvPr>
          <p:cNvSpPr>
            <a:spLocks noGrp="1"/>
          </p:cNvSpPr>
          <p:nvPr>
            <p:ph type="body" idx="1"/>
          </p:nvPr>
        </p:nvSpPr>
        <p:spPr/>
        <p:txBody>
          <a:bodyPr/>
          <a:lstStyle/>
          <a:p>
            <a:endParaRPr lang="en-GB"/>
          </a:p>
        </p:txBody>
      </p:sp>
      <p:pic>
        <p:nvPicPr>
          <p:cNvPr id="4" name="Picture 3">
            <a:extLst>
              <a:ext uri="{FF2B5EF4-FFF2-40B4-BE49-F238E27FC236}">
                <a16:creationId xmlns:a16="http://schemas.microsoft.com/office/drawing/2014/main" id="{867DD44C-3F47-6B6F-724D-77A9E6302306}"/>
              </a:ext>
            </a:extLst>
          </p:cNvPr>
          <p:cNvPicPr>
            <a:picLocks noChangeAspect="1"/>
          </p:cNvPicPr>
          <p:nvPr/>
        </p:nvPicPr>
        <p:blipFill>
          <a:blip r:embed="rId3"/>
          <a:stretch>
            <a:fillRect/>
          </a:stretch>
        </p:blipFill>
        <p:spPr>
          <a:xfrm>
            <a:off x="578497" y="1082157"/>
            <a:ext cx="6759057" cy="3971508"/>
          </a:xfrm>
          <a:prstGeom prst="rect">
            <a:avLst/>
          </a:prstGeom>
        </p:spPr>
      </p:pic>
      <p:sp>
        <p:nvSpPr>
          <p:cNvPr id="7" name="TextBox 6">
            <a:extLst>
              <a:ext uri="{FF2B5EF4-FFF2-40B4-BE49-F238E27FC236}">
                <a16:creationId xmlns:a16="http://schemas.microsoft.com/office/drawing/2014/main" id="{E6ACCFEE-2EC6-565B-5936-F89EB6717374}"/>
              </a:ext>
            </a:extLst>
          </p:cNvPr>
          <p:cNvSpPr txBox="1"/>
          <p:nvPr/>
        </p:nvSpPr>
        <p:spPr>
          <a:xfrm>
            <a:off x="457199" y="5434729"/>
            <a:ext cx="7875038" cy="307777"/>
          </a:xfrm>
          <a:prstGeom prst="rect">
            <a:avLst/>
          </a:prstGeom>
          <a:noFill/>
        </p:spPr>
        <p:txBody>
          <a:bodyPr wrap="square">
            <a:spAutoFit/>
          </a:bodyPr>
          <a:lstStyle/>
          <a:p>
            <a:r>
              <a:rPr lang="en-GB" dirty="0">
                <a:hlinkClick r:id="rId4"/>
              </a:rPr>
              <a:t>https://www.imf.org/external/datamapper/CG_DEBT_GDP@GDD</a:t>
            </a:r>
            <a:r>
              <a:rPr lang="en-GB" dirty="0"/>
              <a:t> </a:t>
            </a:r>
          </a:p>
        </p:txBody>
      </p:sp>
    </p:spTree>
    <p:extLst>
      <p:ext uri="{BB962C8B-B14F-4D97-AF65-F5344CB8AC3E}">
        <p14:creationId xmlns:p14="http://schemas.microsoft.com/office/powerpoint/2010/main" val="30212986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Shape 23"/>
        <p:cNvGrpSpPr/>
        <p:nvPr/>
      </p:nvGrpSpPr>
      <p:grpSpPr>
        <a:xfrm>
          <a:off x="0" y="0"/>
          <a:ext cx="0" cy="0"/>
          <a:chOff x="0" y="0"/>
          <a:chExt cx="0" cy="0"/>
        </a:xfrm>
      </p:grpSpPr>
      <p:sp>
        <p:nvSpPr>
          <p:cNvPr id="26" name="Google Shape;26;p4"/>
          <p:cNvSpPr txBox="1">
            <a:spLocks noGrp="1"/>
          </p:cNvSpPr>
          <p:nvPr>
            <p:ph type="body" idx="4294967295"/>
          </p:nvPr>
        </p:nvSpPr>
        <p:spPr>
          <a:xfrm>
            <a:off x="449262" y="2597277"/>
            <a:ext cx="8245475" cy="2130171"/>
          </a:xfrm>
          <a:prstGeom prst="rect">
            <a:avLst/>
          </a:prstGeom>
          <a:noFill/>
          <a:ln>
            <a:noFill/>
          </a:ln>
        </p:spPr>
        <p:txBody>
          <a:bodyPr spcFirstLastPara="1" wrap="square" lIns="91425" tIns="45700" rIns="91425" bIns="45700" anchor="t" anchorCtr="0">
            <a:noAutofit/>
          </a:bodyPr>
          <a:lstStyle/>
          <a:p>
            <a:pPr marL="0" indent="0" algn="ctr"/>
            <a:r>
              <a:rPr lang="en-US" sz="3200" dirty="0">
                <a:solidFill>
                  <a:schemeClr val="bg1"/>
                </a:solidFill>
                <a:latin typeface="Gotham" panose="02000504050000020004" pitchFamily="2" charset="0"/>
              </a:rPr>
              <a:t>Debt sustainability</a:t>
            </a:r>
          </a:p>
          <a:p>
            <a:pPr marL="0" indent="0" algn="ctr"/>
            <a:endParaRPr lang="en-US" sz="1800" dirty="0">
              <a:solidFill>
                <a:schemeClr val="bg1"/>
              </a:solidFill>
              <a:latin typeface="Gotham" panose="02000504050000020004" pitchFamily="2" charset="0"/>
            </a:endParaRPr>
          </a:p>
          <a:p>
            <a:pPr algn="ctr"/>
            <a:r>
              <a:rPr lang="en-GB" sz="1800" i="1" dirty="0">
                <a:solidFill>
                  <a:schemeClr val="bg1"/>
                </a:solidFill>
                <a:latin typeface="Times New Roman" panose="02020603050405020304" pitchFamily="18" charset="0"/>
                <a:cs typeface="Times New Roman" panose="02020603050405020304" pitchFamily="18" charset="0"/>
              </a:rPr>
              <a:t>How much is too much?</a:t>
            </a:r>
          </a:p>
          <a:p>
            <a:pPr algn="ctr"/>
            <a:endParaRPr lang="en-GB" sz="1800" i="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99997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Debt sustainability</a:t>
            </a:r>
            <a:br>
              <a:rPr lang="en-US" b="0" dirty="0">
                <a:latin typeface="Gotham" panose="02000504050000020004" pitchFamily="2" charset="0"/>
              </a:rPr>
            </a:br>
            <a:r>
              <a:rPr lang="en-US" sz="1600" b="0" dirty="0">
                <a:solidFill>
                  <a:schemeClr val="tx1"/>
                </a:solidFill>
                <a:latin typeface="Gotham" panose="02000504050000020004" pitchFamily="2" charset="0"/>
              </a:rPr>
              <a:t>Intuition: think of a bath at risk of flowing over</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7D17BCC6-9FCF-015C-0470-ECE9CE43D636}"/>
              </a:ext>
            </a:extLst>
          </p:cNvPr>
          <p:cNvSpPr>
            <a:spLocks noGrp="1"/>
          </p:cNvSpPr>
          <p:nvPr>
            <p:ph type="body" idx="1"/>
          </p:nvPr>
        </p:nvSpPr>
        <p:spPr/>
        <p:txBody>
          <a:bodyPr/>
          <a:lstStyle/>
          <a:p>
            <a:endParaRPr lang="en-GB"/>
          </a:p>
        </p:txBody>
      </p:sp>
      <p:pic>
        <p:nvPicPr>
          <p:cNvPr id="2050" name="Picture 2" descr="4 Water is turned off when tub overfills. 5 Drain open, water flowing... |  Download Scientific Diagram">
            <a:extLst>
              <a:ext uri="{FF2B5EF4-FFF2-40B4-BE49-F238E27FC236}">
                <a16:creationId xmlns:a16="http://schemas.microsoft.com/office/drawing/2014/main" id="{E71E2118-C22E-551C-8BD3-605C976286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4741" y="1735442"/>
            <a:ext cx="4764315" cy="26373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1A8FBD8-31EC-FB45-CAC9-E4C5A69B1B7D}"/>
              </a:ext>
            </a:extLst>
          </p:cNvPr>
          <p:cNvSpPr txBox="1"/>
          <p:nvPr/>
        </p:nvSpPr>
        <p:spPr>
          <a:xfrm>
            <a:off x="606454" y="1735442"/>
            <a:ext cx="4572000" cy="3364575"/>
          </a:xfrm>
          <a:prstGeom prst="rect">
            <a:avLst/>
          </a:prstGeom>
          <a:noFill/>
        </p:spPr>
        <p:txBody>
          <a:bodyPr wrap="square">
            <a:spAutoFit/>
          </a:bodyPr>
          <a:lstStyle/>
          <a:p>
            <a:pPr>
              <a:lnSpc>
                <a:spcPct val="150000"/>
              </a:lnSpc>
            </a:pPr>
            <a:r>
              <a:rPr lang="en-GB" sz="1800" u="sng" dirty="0">
                <a:latin typeface="Helvetica Neue Light" panose="02000403000000020004"/>
              </a:rPr>
              <a:t>Factors to consider:</a:t>
            </a:r>
          </a:p>
          <a:p>
            <a:pPr marL="285750" indent="-285750">
              <a:lnSpc>
                <a:spcPct val="150000"/>
              </a:lnSpc>
              <a:buFont typeface="Arial" panose="020B0604020202020204" pitchFamily="34" charset="0"/>
              <a:buChar char="•"/>
            </a:pPr>
            <a:r>
              <a:rPr lang="en-GB" sz="1800" dirty="0">
                <a:latin typeface="Helvetica Neue Light" panose="02000403000000020004"/>
              </a:rPr>
              <a:t>Existing debt</a:t>
            </a:r>
          </a:p>
          <a:p>
            <a:pPr marL="285750" indent="-285750">
              <a:lnSpc>
                <a:spcPct val="150000"/>
              </a:lnSpc>
              <a:buFont typeface="Arial" panose="020B0604020202020204" pitchFamily="34" charset="0"/>
              <a:buChar char="•"/>
            </a:pPr>
            <a:r>
              <a:rPr lang="en-GB" sz="1800" dirty="0">
                <a:latin typeface="Helvetica Neue Light" panose="02000403000000020004"/>
              </a:rPr>
              <a:t>Deficit</a:t>
            </a:r>
          </a:p>
          <a:p>
            <a:pPr marL="285750" indent="-285750">
              <a:lnSpc>
                <a:spcPct val="150000"/>
              </a:lnSpc>
              <a:buFont typeface="Arial" panose="020B0604020202020204" pitchFamily="34" charset="0"/>
              <a:buChar char="•"/>
            </a:pPr>
            <a:r>
              <a:rPr lang="en-GB" sz="1800" dirty="0">
                <a:latin typeface="Helvetica Neue Light" panose="02000403000000020004"/>
              </a:rPr>
              <a:t>GDP growth</a:t>
            </a:r>
          </a:p>
          <a:p>
            <a:pPr marL="285750" indent="-285750">
              <a:lnSpc>
                <a:spcPct val="150000"/>
              </a:lnSpc>
              <a:buFont typeface="Arial" panose="020B0604020202020204" pitchFamily="34" charset="0"/>
              <a:buChar char="•"/>
            </a:pPr>
            <a:r>
              <a:rPr lang="en-GB" sz="1800" dirty="0">
                <a:latin typeface="Helvetica Neue Light" panose="02000403000000020004"/>
              </a:rPr>
              <a:t>Inflation</a:t>
            </a:r>
          </a:p>
          <a:p>
            <a:pPr marL="285750" indent="-285750">
              <a:lnSpc>
                <a:spcPct val="150000"/>
              </a:lnSpc>
              <a:buFont typeface="Arial" panose="020B0604020202020204" pitchFamily="34" charset="0"/>
              <a:buChar char="•"/>
            </a:pPr>
            <a:r>
              <a:rPr lang="en-GB" sz="1800" dirty="0">
                <a:latin typeface="Helvetica Neue Light" panose="02000403000000020004"/>
              </a:rPr>
              <a:t>Remittances</a:t>
            </a:r>
          </a:p>
          <a:p>
            <a:pPr marL="285750" indent="-285750">
              <a:lnSpc>
                <a:spcPct val="150000"/>
              </a:lnSpc>
              <a:buFont typeface="Arial" panose="020B0604020202020204" pitchFamily="34" charset="0"/>
              <a:buChar char="•"/>
            </a:pPr>
            <a:r>
              <a:rPr lang="en-GB" sz="1800" dirty="0">
                <a:latin typeface="Helvetica Neue Light" panose="02000403000000020004"/>
              </a:rPr>
              <a:t>International reserves</a:t>
            </a:r>
          </a:p>
          <a:p>
            <a:pPr marL="285750" indent="-285750">
              <a:lnSpc>
                <a:spcPct val="150000"/>
              </a:lnSpc>
              <a:buFont typeface="Arial" panose="020B0604020202020204" pitchFamily="34" charset="0"/>
              <a:buChar char="•"/>
            </a:pPr>
            <a:r>
              <a:rPr lang="en-GB" sz="1800" dirty="0">
                <a:latin typeface="Helvetica Neue Light" panose="02000403000000020004"/>
              </a:rPr>
              <a:t>Institutions</a:t>
            </a:r>
          </a:p>
        </p:txBody>
      </p:sp>
    </p:spTree>
    <p:extLst>
      <p:ext uri="{BB962C8B-B14F-4D97-AF65-F5344CB8AC3E}">
        <p14:creationId xmlns:p14="http://schemas.microsoft.com/office/powerpoint/2010/main" val="370193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Sustainability analysis</a:t>
            </a:r>
            <a:br>
              <a:rPr lang="en-US" b="0" dirty="0">
                <a:latin typeface="Gotham" panose="02000504050000020004" pitchFamily="2" charset="0"/>
              </a:rPr>
            </a:br>
            <a:r>
              <a:rPr lang="en-US" sz="1600" b="0" dirty="0">
                <a:solidFill>
                  <a:schemeClr val="tx1"/>
                </a:solidFill>
                <a:latin typeface="Gotham" panose="02000504050000020004" pitchFamily="2" charset="0"/>
              </a:rPr>
              <a:t>How the IMF does it</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44C002A8-CE58-DC2E-8F5F-AFAFFA38A821}"/>
              </a:ext>
            </a:extLst>
          </p:cNvPr>
          <p:cNvSpPr>
            <a:spLocks noGrp="1"/>
          </p:cNvSpPr>
          <p:nvPr>
            <p:ph type="body" idx="1"/>
          </p:nvPr>
        </p:nvSpPr>
        <p:spPr/>
        <p:txBody>
          <a:bodyPr/>
          <a:lstStyle/>
          <a:p>
            <a:endParaRPr lang="en-GB"/>
          </a:p>
        </p:txBody>
      </p:sp>
      <p:pic>
        <p:nvPicPr>
          <p:cNvPr id="3" name="Picture 2">
            <a:extLst>
              <a:ext uri="{FF2B5EF4-FFF2-40B4-BE49-F238E27FC236}">
                <a16:creationId xmlns:a16="http://schemas.microsoft.com/office/drawing/2014/main" id="{B1D74FF5-A39F-BE41-B15F-4F0A18694E62}"/>
              </a:ext>
            </a:extLst>
          </p:cNvPr>
          <p:cNvPicPr>
            <a:picLocks noChangeAspect="1"/>
          </p:cNvPicPr>
          <p:nvPr/>
        </p:nvPicPr>
        <p:blipFill>
          <a:blip r:embed="rId3"/>
          <a:stretch>
            <a:fillRect/>
          </a:stretch>
        </p:blipFill>
        <p:spPr>
          <a:xfrm>
            <a:off x="574193" y="1522903"/>
            <a:ext cx="7036555" cy="736219"/>
          </a:xfrm>
          <a:prstGeom prst="rect">
            <a:avLst/>
          </a:prstGeom>
        </p:spPr>
      </p:pic>
      <p:pic>
        <p:nvPicPr>
          <p:cNvPr id="8" name="Picture 7">
            <a:extLst>
              <a:ext uri="{FF2B5EF4-FFF2-40B4-BE49-F238E27FC236}">
                <a16:creationId xmlns:a16="http://schemas.microsoft.com/office/drawing/2014/main" id="{AF3D0ED4-EA66-2717-A132-34CD328B6B95}"/>
              </a:ext>
            </a:extLst>
          </p:cNvPr>
          <p:cNvPicPr>
            <a:picLocks noChangeAspect="1"/>
          </p:cNvPicPr>
          <p:nvPr/>
        </p:nvPicPr>
        <p:blipFill>
          <a:blip r:embed="rId4"/>
          <a:stretch>
            <a:fillRect/>
          </a:stretch>
        </p:blipFill>
        <p:spPr>
          <a:xfrm>
            <a:off x="522541" y="2838596"/>
            <a:ext cx="6010275" cy="2400300"/>
          </a:xfrm>
          <a:prstGeom prst="rect">
            <a:avLst/>
          </a:prstGeom>
        </p:spPr>
      </p:pic>
      <p:pic>
        <p:nvPicPr>
          <p:cNvPr id="10" name="Picture 9">
            <a:extLst>
              <a:ext uri="{FF2B5EF4-FFF2-40B4-BE49-F238E27FC236}">
                <a16:creationId xmlns:a16="http://schemas.microsoft.com/office/drawing/2014/main" id="{131E6C24-44FA-2537-87F4-E0091BC25E8F}"/>
              </a:ext>
            </a:extLst>
          </p:cNvPr>
          <p:cNvPicPr>
            <a:picLocks noChangeAspect="1"/>
          </p:cNvPicPr>
          <p:nvPr/>
        </p:nvPicPr>
        <p:blipFill>
          <a:blip r:embed="rId5"/>
          <a:stretch>
            <a:fillRect/>
          </a:stretch>
        </p:blipFill>
        <p:spPr>
          <a:xfrm>
            <a:off x="522541" y="5492558"/>
            <a:ext cx="4619625" cy="1285875"/>
          </a:xfrm>
          <a:prstGeom prst="rect">
            <a:avLst/>
          </a:prstGeom>
        </p:spPr>
      </p:pic>
      <p:sp>
        <p:nvSpPr>
          <p:cNvPr id="11" name="TextBox 10">
            <a:extLst>
              <a:ext uri="{FF2B5EF4-FFF2-40B4-BE49-F238E27FC236}">
                <a16:creationId xmlns:a16="http://schemas.microsoft.com/office/drawing/2014/main" id="{ED41FF3D-D703-CF12-F22B-478DE2F95281}"/>
              </a:ext>
            </a:extLst>
          </p:cNvPr>
          <p:cNvSpPr txBox="1"/>
          <p:nvPr/>
        </p:nvSpPr>
        <p:spPr>
          <a:xfrm>
            <a:off x="522541" y="1215127"/>
            <a:ext cx="3568606" cy="338554"/>
          </a:xfrm>
          <a:prstGeom prst="rect">
            <a:avLst/>
          </a:prstGeom>
          <a:noFill/>
        </p:spPr>
        <p:txBody>
          <a:bodyPr wrap="none" rtlCol="0">
            <a:spAutoFit/>
          </a:bodyPr>
          <a:lstStyle/>
          <a:p>
            <a:r>
              <a:rPr lang="en-GB" sz="1600" dirty="0">
                <a:latin typeface="Helvetica Neue Light" panose="02000403000000020004"/>
              </a:rPr>
              <a:t>The IMF-WB use the following formula:</a:t>
            </a:r>
          </a:p>
        </p:txBody>
      </p:sp>
      <p:sp>
        <p:nvSpPr>
          <p:cNvPr id="12" name="TextBox 11">
            <a:extLst>
              <a:ext uri="{FF2B5EF4-FFF2-40B4-BE49-F238E27FC236}">
                <a16:creationId xmlns:a16="http://schemas.microsoft.com/office/drawing/2014/main" id="{2D2F3AE9-C395-DA07-2595-BB623C65495A}"/>
              </a:ext>
            </a:extLst>
          </p:cNvPr>
          <p:cNvSpPr txBox="1"/>
          <p:nvPr/>
        </p:nvSpPr>
        <p:spPr>
          <a:xfrm>
            <a:off x="522541" y="2259123"/>
            <a:ext cx="7840608" cy="338554"/>
          </a:xfrm>
          <a:prstGeom prst="rect">
            <a:avLst/>
          </a:prstGeom>
          <a:noFill/>
        </p:spPr>
        <p:txBody>
          <a:bodyPr wrap="none" rtlCol="0">
            <a:spAutoFit/>
          </a:bodyPr>
          <a:lstStyle/>
          <a:p>
            <a:r>
              <a:rPr lang="en-GB" sz="1600" dirty="0">
                <a:latin typeface="Helvetica Neue Light" panose="02000403000000020004"/>
              </a:rPr>
              <a:t>The CPIA is the World Bank’s Country Policy and Institutional Assessment (CPIA) score</a:t>
            </a:r>
          </a:p>
        </p:txBody>
      </p:sp>
      <p:sp>
        <p:nvSpPr>
          <p:cNvPr id="13" name="TextBox 12">
            <a:extLst>
              <a:ext uri="{FF2B5EF4-FFF2-40B4-BE49-F238E27FC236}">
                <a16:creationId xmlns:a16="http://schemas.microsoft.com/office/drawing/2014/main" id="{E01C0F4D-E3A0-DA22-D831-8453E512C2ED}"/>
              </a:ext>
            </a:extLst>
          </p:cNvPr>
          <p:cNvSpPr txBox="1"/>
          <p:nvPr/>
        </p:nvSpPr>
        <p:spPr>
          <a:xfrm>
            <a:off x="5533825" y="6470656"/>
            <a:ext cx="998991" cy="307777"/>
          </a:xfrm>
          <a:prstGeom prst="rect">
            <a:avLst/>
          </a:prstGeom>
          <a:noFill/>
        </p:spPr>
        <p:txBody>
          <a:bodyPr wrap="none" rtlCol="0">
            <a:spAutoFit/>
          </a:bodyPr>
          <a:lstStyle/>
          <a:p>
            <a:r>
              <a:rPr lang="en-GB" dirty="0">
                <a:hlinkClick r:id="rId6"/>
              </a:rPr>
              <a:t>IMF paper</a:t>
            </a:r>
            <a:endParaRPr lang="en-GB" dirty="0"/>
          </a:p>
        </p:txBody>
      </p:sp>
    </p:spTree>
    <p:extLst>
      <p:ext uri="{BB962C8B-B14F-4D97-AF65-F5344CB8AC3E}">
        <p14:creationId xmlns:p14="http://schemas.microsoft.com/office/powerpoint/2010/main" val="40479884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Current risks</a:t>
            </a:r>
            <a:br>
              <a:rPr lang="en-US" b="0" dirty="0">
                <a:latin typeface="Gotham" panose="02000504050000020004" pitchFamily="2" charset="0"/>
              </a:rPr>
            </a:br>
            <a:r>
              <a:rPr lang="en-US" sz="1600" b="0" dirty="0">
                <a:solidFill>
                  <a:schemeClr val="tx1"/>
                </a:solidFill>
                <a:latin typeface="Gotham" panose="02000504050000020004" pitchFamily="2" charset="0"/>
              </a:rPr>
              <a:t>Countries that are a concern</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60B4891E-CC85-9797-391C-5ACDF048AF21}"/>
              </a:ext>
            </a:extLst>
          </p:cNvPr>
          <p:cNvSpPr>
            <a:spLocks noGrp="1"/>
          </p:cNvSpPr>
          <p:nvPr>
            <p:ph type="body" idx="1"/>
          </p:nvPr>
        </p:nvSpPr>
        <p:spPr/>
        <p:txBody>
          <a:bodyPr/>
          <a:lstStyle/>
          <a:p>
            <a:endParaRPr lang="en-GB"/>
          </a:p>
        </p:txBody>
      </p:sp>
      <p:sp>
        <p:nvSpPr>
          <p:cNvPr id="4" name="TextBox 3">
            <a:extLst>
              <a:ext uri="{FF2B5EF4-FFF2-40B4-BE49-F238E27FC236}">
                <a16:creationId xmlns:a16="http://schemas.microsoft.com/office/drawing/2014/main" id="{854FF378-B6D8-CCFC-257A-2C60E25CAAFF}"/>
              </a:ext>
            </a:extLst>
          </p:cNvPr>
          <p:cNvSpPr txBox="1"/>
          <p:nvPr/>
        </p:nvSpPr>
        <p:spPr>
          <a:xfrm>
            <a:off x="457198" y="1400592"/>
            <a:ext cx="8391833" cy="4524315"/>
          </a:xfrm>
          <a:prstGeom prst="rect">
            <a:avLst/>
          </a:prstGeom>
          <a:noFill/>
        </p:spPr>
        <p:txBody>
          <a:bodyPr wrap="square">
            <a:spAutoFit/>
          </a:bodyPr>
          <a:lstStyle/>
          <a:p>
            <a:r>
              <a:rPr lang="en-GB" sz="2000" u="sng" dirty="0">
                <a:latin typeface="Helvetica Neue Light" panose="02000403000000020004"/>
              </a:rPr>
              <a:t>Official analysis:</a:t>
            </a:r>
          </a:p>
          <a:p>
            <a:r>
              <a:rPr lang="en-GB" sz="2000" dirty="0">
                <a:latin typeface="Helvetica Neue Light" panose="02000403000000020004"/>
              </a:rPr>
              <a:t>The WB publishes its analysis: </a:t>
            </a:r>
            <a:r>
              <a:rPr lang="en-GB" sz="2000" dirty="0">
                <a:latin typeface="Helvetica Neue Light" panose="02000403000000020004"/>
                <a:hlinkClick r:id="rId3"/>
              </a:rPr>
              <a:t>https://www.worldbank.org/en/programs/debt-toolkit/dsa</a:t>
            </a:r>
            <a:r>
              <a:rPr lang="en-GB" sz="2000" dirty="0">
                <a:latin typeface="Helvetica Neue Light" panose="02000403000000020004"/>
              </a:rPr>
              <a:t> </a:t>
            </a:r>
          </a:p>
          <a:p>
            <a:endParaRPr lang="en-GB" sz="2000" dirty="0">
              <a:latin typeface="Helvetica Neue Light" panose="02000403000000020004"/>
            </a:endParaRPr>
          </a:p>
          <a:p>
            <a:r>
              <a:rPr lang="en-GB" sz="2000" dirty="0">
                <a:latin typeface="Helvetica Neue Light" panose="02000403000000020004"/>
              </a:rPr>
              <a:t>Some countries as seen as a risk:</a:t>
            </a:r>
          </a:p>
          <a:p>
            <a:r>
              <a:rPr lang="en-GB" sz="2000" dirty="0">
                <a:latin typeface="Helvetica Neue Light" panose="02000403000000020004"/>
              </a:rPr>
              <a:t>Report on </a:t>
            </a:r>
            <a:r>
              <a:rPr lang="en-GB" sz="2000" dirty="0">
                <a:latin typeface="Helvetica Neue Light" panose="02000403000000020004"/>
                <a:hlinkClick r:id="rId4"/>
              </a:rPr>
              <a:t>Egypt</a:t>
            </a:r>
            <a:r>
              <a:rPr lang="en-GB" sz="2000" dirty="0">
                <a:latin typeface="Helvetica Neue Light" panose="02000403000000020004"/>
              </a:rPr>
              <a:t> for example</a:t>
            </a:r>
          </a:p>
          <a:p>
            <a:endParaRPr lang="en-GB" sz="2000" dirty="0">
              <a:latin typeface="Helvetica Neue Light" panose="02000403000000020004"/>
            </a:endParaRPr>
          </a:p>
          <a:p>
            <a:r>
              <a:rPr lang="en-GB" sz="2000" dirty="0">
                <a:latin typeface="Helvetica Neue Light" panose="02000403000000020004"/>
              </a:rPr>
              <a:t>Others are currently in default / in a crisis:</a:t>
            </a:r>
          </a:p>
          <a:p>
            <a:r>
              <a:rPr lang="en-GB" sz="2000" dirty="0">
                <a:latin typeface="Helvetica Neue Light" panose="02000403000000020004"/>
              </a:rPr>
              <a:t>Report on </a:t>
            </a:r>
            <a:r>
              <a:rPr lang="en-GB" sz="2000" dirty="0">
                <a:latin typeface="Helvetica Neue Light" panose="02000403000000020004"/>
                <a:hlinkClick r:id="rId5"/>
              </a:rPr>
              <a:t>Sudan</a:t>
            </a:r>
            <a:endParaRPr lang="en-GB" sz="2000" dirty="0">
              <a:latin typeface="Helvetica Neue Light" panose="02000403000000020004"/>
            </a:endParaRPr>
          </a:p>
          <a:p>
            <a:endParaRPr lang="en-GB" sz="2000" dirty="0">
              <a:latin typeface="Helvetica Neue Light" panose="02000403000000020004"/>
            </a:endParaRPr>
          </a:p>
          <a:p>
            <a:endParaRPr lang="en-GB" sz="2000" dirty="0">
              <a:latin typeface="Helvetica Neue Light" panose="02000403000000020004"/>
            </a:endParaRPr>
          </a:p>
          <a:p>
            <a:r>
              <a:rPr lang="en-GB" sz="2000" u="sng" dirty="0">
                <a:latin typeface="Helvetica Neue Light" panose="02000403000000020004"/>
              </a:rPr>
              <a:t>Debt campaigns:</a:t>
            </a:r>
          </a:p>
          <a:p>
            <a:r>
              <a:rPr lang="en-GB" sz="2000" dirty="0">
                <a:latin typeface="Helvetica Neue Light" panose="02000403000000020004"/>
                <a:hlinkClick r:id="rId6"/>
              </a:rPr>
              <a:t>https://debtjustice.org.uk/countries-in-crisis</a:t>
            </a:r>
            <a:r>
              <a:rPr lang="en-GB" sz="2000" dirty="0">
                <a:latin typeface="Helvetica Neue Light" panose="02000403000000020004"/>
              </a:rPr>
              <a:t> </a:t>
            </a:r>
          </a:p>
          <a:p>
            <a:endParaRPr lang="en-GB" dirty="0">
              <a:latin typeface="Helvetica Neue Light" panose="02000403000000020004"/>
            </a:endParaRPr>
          </a:p>
          <a:p>
            <a:endParaRPr lang="en-GB" dirty="0">
              <a:latin typeface="Helvetica Neue Light" panose="02000403000000020004"/>
            </a:endParaRPr>
          </a:p>
        </p:txBody>
      </p:sp>
    </p:spTree>
    <p:extLst>
      <p:ext uri="{BB962C8B-B14F-4D97-AF65-F5344CB8AC3E}">
        <p14:creationId xmlns:p14="http://schemas.microsoft.com/office/powerpoint/2010/main" val="17947719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Sustainability: US projections</a:t>
            </a:r>
            <a:br>
              <a:rPr lang="en-US" b="0" dirty="0">
                <a:latin typeface="Gotham" panose="02000504050000020004" pitchFamily="2" charset="0"/>
              </a:rPr>
            </a:br>
            <a:r>
              <a:rPr lang="en-US" sz="1600" b="0" dirty="0">
                <a:solidFill>
                  <a:schemeClr val="tx1"/>
                </a:solidFill>
                <a:latin typeface="Gotham" panose="02000504050000020004" pitchFamily="2" charset="0"/>
              </a:rPr>
              <a:t>The US Treasury’s worrying analysis</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C9CA467A-8102-8FD9-FEB3-B0CA3CEA284A}"/>
              </a:ext>
            </a:extLst>
          </p:cNvPr>
          <p:cNvSpPr>
            <a:spLocks noGrp="1"/>
          </p:cNvSpPr>
          <p:nvPr>
            <p:ph type="body" idx="1"/>
          </p:nvPr>
        </p:nvSpPr>
        <p:spPr/>
        <p:txBody>
          <a:bodyPr/>
          <a:lstStyle/>
          <a:p>
            <a:endParaRPr lang="en-GB"/>
          </a:p>
        </p:txBody>
      </p:sp>
      <p:pic>
        <p:nvPicPr>
          <p:cNvPr id="3" name="Picture 2">
            <a:extLst>
              <a:ext uri="{FF2B5EF4-FFF2-40B4-BE49-F238E27FC236}">
                <a16:creationId xmlns:a16="http://schemas.microsoft.com/office/drawing/2014/main" id="{3DA6A2F0-0935-ACD2-FE6E-6A91FDBEBA9C}"/>
              </a:ext>
            </a:extLst>
          </p:cNvPr>
          <p:cNvPicPr>
            <a:picLocks noChangeAspect="1"/>
          </p:cNvPicPr>
          <p:nvPr/>
        </p:nvPicPr>
        <p:blipFill>
          <a:blip r:embed="rId3"/>
          <a:stretch>
            <a:fillRect/>
          </a:stretch>
        </p:blipFill>
        <p:spPr>
          <a:xfrm>
            <a:off x="1060703" y="1552351"/>
            <a:ext cx="6543675" cy="4800600"/>
          </a:xfrm>
          <a:prstGeom prst="rect">
            <a:avLst/>
          </a:prstGeom>
        </p:spPr>
      </p:pic>
    </p:spTree>
    <p:extLst>
      <p:ext uri="{BB962C8B-B14F-4D97-AF65-F5344CB8AC3E}">
        <p14:creationId xmlns:p14="http://schemas.microsoft.com/office/powerpoint/2010/main" val="815629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4E89CC-9594-F69D-28E8-7214C924DDAB}"/>
              </a:ext>
            </a:extLst>
          </p:cNvPr>
          <p:cNvPicPr>
            <a:picLocks noChangeAspect="1"/>
          </p:cNvPicPr>
          <p:nvPr/>
        </p:nvPicPr>
        <p:blipFill>
          <a:blip r:embed="rId3"/>
          <a:stretch>
            <a:fillRect/>
          </a:stretch>
        </p:blipFill>
        <p:spPr>
          <a:xfrm>
            <a:off x="590169" y="1179385"/>
            <a:ext cx="6610350" cy="4810125"/>
          </a:xfrm>
          <a:prstGeom prst="rect">
            <a:avLst/>
          </a:prstGeom>
        </p:spPr>
      </p:pic>
      <p:sp>
        <p:nvSpPr>
          <p:cNvPr id="9" name="Title 1">
            <a:extLst>
              <a:ext uri="{FF2B5EF4-FFF2-40B4-BE49-F238E27FC236}">
                <a16:creationId xmlns:a16="http://schemas.microsoft.com/office/drawing/2014/main" id="{E46B7829-7560-B0D7-3C5C-EE9280FD898D}"/>
              </a:ext>
            </a:extLst>
          </p:cNvPr>
          <p:cNvSpPr>
            <a:spLocks noGrp="1"/>
          </p:cNvSpPr>
          <p:nvPr>
            <p:ph type="title"/>
          </p:nvPr>
        </p:nvSpPr>
        <p:spPr/>
        <p:txBody>
          <a:bodyPr/>
          <a:lstStyle/>
          <a:p>
            <a:r>
              <a:rPr lang="en-US" b="0" dirty="0">
                <a:latin typeface="Gotham" panose="02000504050000020004" pitchFamily="2" charset="0"/>
              </a:rPr>
              <a:t>Sustainability: US projections</a:t>
            </a:r>
            <a:br>
              <a:rPr lang="en-US" b="0" dirty="0">
                <a:latin typeface="Gotham" panose="02000504050000020004" pitchFamily="2" charset="0"/>
              </a:rPr>
            </a:br>
            <a:r>
              <a:rPr lang="en-US" sz="1600" b="0" dirty="0">
                <a:solidFill>
                  <a:schemeClr val="tx1"/>
                </a:solidFill>
                <a:latin typeface="Gotham" panose="02000504050000020004" pitchFamily="2" charset="0"/>
              </a:rPr>
              <a:t>The US Treasury’s worrying analysis</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064BD6F9-7B5E-EF8A-E666-A677C97B2220}"/>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40836399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Your currency or mine?</a:t>
            </a:r>
            <a:br>
              <a:rPr lang="en-US" b="0" dirty="0">
                <a:latin typeface="Gotham" panose="02000504050000020004" pitchFamily="2" charset="0"/>
              </a:rPr>
            </a:br>
            <a:r>
              <a:rPr lang="en-US" sz="1600" b="0" dirty="0">
                <a:solidFill>
                  <a:schemeClr val="tx1"/>
                </a:solidFill>
                <a:latin typeface="Gotham" panose="02000504050000020004" pitchFamily="2" charset="0"/>
              </a:rPr>
              <a:t>Is FX debt a good idea, or a huge risk?</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A50ECDC8-F3E3-D526-E294-8F6C86453F79}"/>
              </a:ext>
            </a:extLst>
          </p:cNvPr>
          <p:cNvSpPr>
            <a:spLocks noGrp="1"/>
          </p:cNvSpPr>
          <p:nvPr>
            <p:ph type="body" idx="1"/>
          </p:nvPr>
        </p:nvSpPr>
        <p:spPr/>
        <p:txBody>
          <a:bodyPr/>
          <a:lstStyle/>
          <a:p>
            <a:endParaRPr lang="en-GB"/>
          </a:p>
        </p:txBody>
      </p:sp>
      <p:sp>
        <p:nvSpPr>
          <p:cNvPr id="3" name="TextBox 2">
            <a:extLst>
              <a:ext uri="{FF2B5EF4-FFF2-40B4-BE49-F238E27FC236}">
                <a16:creationId xmlns:a16="http://schemas.microsoft.com/office/drawing/2014/main" id="{C82F4744-A1AA-4163-5163-5AE48FF7FED4}"/>
              </a:ext>
            </a:extLst>
          </p:cNvPr>
          <p:cNvSpPr txBox="1"/>
          <p:nvPr/>
        </p:nvSpPr>
        <p:spPr>
          <a:xfrm>
            <a:off x="457199" y="1339798"/>
            <a:ext cx="3682182" cy="4708981"/>
          </a:xfrm>
          <a:prstGeom prst="rect">
            <a:avLst/>
          </a:prstGeom>
          <a:noFill/>
        </p:spPr>
        <p:txBody>
          <a:bodyPr wrap="square">
            <a:spAutoFit/>
          </a:bodyPr>
          <a:lstStyle/>
          <a:p>
            <a:r>
              <a:rPr lang="en-GB" sz="2000" b="1" dirty="0">
                <a:solidFill>
                  <a:srgbClr val="800000"/>
                </a:solidFill>
                <a:latin typeface="Helvetica Neue Light" panose="02000403000000020004"/>
              </a:rPr>
              <a:t>FX denominated debt</a:t>
            </a:r>
          </a:p>
          <a:p>
            <a:endParaRPr lang="en-GB" sz="2000" dirty="0">
              <a:latin typeface="Helvetica Neue Light" panose="02000403000000020004"/>
            </a:endParaRPr>
          </a:p>
          <a:p>
            <a:r>
              <a:rPr lang="en-GB" sz="2000" dirty="0">
                <a:latin typeface="Helvetica Neue Light" panose="02000403000000020004"/>
              </a:rPr>
              <a:t>Many countries do not borrow in their own currency, but rather in the currency of another country.  </a:t>
            </a:r>
          </a:p>
          <a:p>
            <a:endParaRPr lang="en-GB" sz="2000" dirty="0">
              <a:latin typeface="Helvetica Neue Light" panose="02000403000000020004"/>
            </a:endParaRPr>
          </a:p>
          <a:p>
            <a:r>
              <a:rPr lang="en-GB" sz="2000" dirty="0">
                <a:latin typeface="Helvetica Neue Light" panose="02000403000000020004"/>
              </a:rPr>
              <a:t>Why?</a:t>
            </a:r>
          </a:p>
          <a:p>
            <a:pPr marL="285750" indent="-285750">
              <a:buFont typeface="Arial" panose="020B0604020202020204" pitchFamily="34" charset="0"/>
              <a:buChar char="•"/>
            </a:pPr>
            <a:r>
              <a:rPr lang="en-GB" sz="2000" dirty="0">
                <a:latin typeface="Helvetica Neue Light" panose="02000403000000020004"/>
              </a:rPr>
              <a:t>Cost (mkt size)</a:t>
            </a:r>
          </a:p>
          <a:p>
            <a:pPr marL="285750" indent="-285750">
              <a:buFont typeface="Arial" panose="020B0604020202020204" pitchFamily="34" charset="0"/>
              <a:buChar char="•"/>
            </a:pPr>
            <a:r>
              <a:rPr lang="en-GB" sz="2000" dirty="0">
                <a:latin typeface="Helvetica Neue Light" panose="02000403000000020004"/>
              </a:rPr>
              <a:t>Liquidity</a:t>
            </a:r>
          </a:p>
          <a:p>
            <a:pPr marL="285750" indent="-285750">
              <a:buFont typeface="Arial" panose="020B0604020202020204" pitchFamily="34" charset="0"/>
              <a:buChar char="•"/>
            </a:pPr>
            <a:r>
              <a:rPr lang="en-GB" sz="2000" dirty="0">
                <a:latin typeface="Helvetica Neue Light" panose="02000403000000020004"/>
              </a:rPr>
              <a:t>Credibility</a:t>
            </a:r>
          </a:p>
          <a:p>
            <a:pPr marL="285750" indent="-285750">
              <a:buFont typeface="Arial" panose="020B0604020202020204" pitchFamily="34" charset="0"/>
              <a:buChar char="•"/>
            </a:pPr>
            <a:endParaRPr lang="en-GB" sz="2000" dirty="0">
              <a:latin typeface="Helvetica Neue Light" panose="02000403000000020004"/>
            </a:endParaRPr>
          </a:p>
          <a:p>
            <a:endParaRPr lang="en-GB" sz="2000" dirty="0">
              <a:latin typeface="Helvetica Neue Light" panose="02000403000000020004"/>
            </a:endParaRPr>
          </a:p>
          <a:p>
            <a:r>
              <a:rPr lang="en-GB" sz="2000" dirty="0">
                <a:solidFill>
                  <a:srgbClr val="00B0F0"/>
                </a:solidFill>
                <a:latin typeface="Helvetica Neue Light" panose="02000403000000020004"/>
              </a:rPr>
              <a:t>Discuss:</a:t>
            </a:r>
          </a:p>
          <a:p>
            <a:r>
              <a:rPr lang="en-GB" sz="2000" dirty="0">
                <a:solidFill>
                  <a:srgbClr val="00B0F0"/>
                </a:solidFill>
                <a:latin typeface="Helvetica Neue Light" panose="02000403000000020004"/>
              </a:rPr>
              <a:t>What are the risks here?</a:t>
            </a:r>
          </a:p>
        </p:txBody>
      </p:sp>
      <p:pic>
        <p:nvPicPr>
          <p:cNvPr id="4" name="Picture 3">
            <a:extLst>
              <a:ext uri="{FF2B5EF4-FFF2-40B4-BE49-F238E27FC236}">
                <a16:creationId xmlns:a16="http://schemas.microsoft.com/office/drawing/2014/main" id="{0A4E3070-56FA-AB9F-5457-9D6DF6733482}"/>
              </a:ext>
            </a:extLst>
          </p:cNvPr>
          <p:cNvPicPr>
            <a:picLocks noChangeAspect="1"/>
          </p:cNvPicPr>
          <p:nvPr/>
        </p:nvPicPr>
        <p:blipFill>
          <a:blip r:embed="rId3"/>
          <a:stretch>
            <a:fillRect/>
          </a:stretch>
        </p:blipFill>
        <p:spPr>
          <a:xfrm>
            <a:off x="4479685" y="1170038"/>
            <a:ext cx="4389212" cy="5535241"/>
          </a:xfrm>
          <a:prstGeom prst="rect">
            <a:avLst/>
          </a:prstGeom>
        </p:spPr>
      </p:pic>
    </p:spTree>
    <p:extLst>
      <p:ext uri="{BB962C8B-B14F-4D97-AF65-F5344CB8AC3E}">
        <p14:creationId xmlns:p14="http://schemas.microsoft.com/office/powerpoint/2010/main" val="3189178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Major debt crises</a:t>
            </a:r>
            <a:br>
              <a:rPr lang="en-US" b="0" dirty="0">
                <a:latin typeface="Gotham" panose="02000504050000020004" pitchFamily="2" charset="0"/>
              </a:rPr>
            </a:br>
            <a:r>
              <a:rPr lang="en-US" sz="1600" b="0" dirty="0">
                <a:solidFill>
                  <a:schemeClr val="tx1"/>
                </a:solidFill>
                <a:latin typeface="Gotham" panose="02000504050000020004" pitchFamily="2" charset="0"/>
              </a:rPr>
              <a:t>Mexico, the Asian Financial Crisis, Russia. </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343AB253-9CF3-2750-305C-9041E02EB690}"/>
              </a:ext>
            </a:extLst>
          </p:cNvPr>
          <p:cNvSpPr>
            <a:spLocks noGrp="1"/>
          </p:cNvSpPr>
          <p:nvPr>
            <p:ph type="body" idx="1"/>
          </p:nvPr>
        </p:nvSpPr>
        <p:spPr/>
        <p:txBody>
          <a:bodyPr/>
          <a:lstStyle/>
          <a:p>
            <a:endParaRPr lang="en-GB"/>
          </a:p>
        </p:txBody>
      </p:sp>
      <p:sp>
        <p:nvSpPr>
          <p:cNvPr id="3" name="TextBox 2">
            <a:extLst>
              <a:ext uri="{FF2B5EF4-FFF2-40B4-BE49-F238E27FC236}">
                <a16:creationId xmlns:a16="http://schemas.microsoft.com/office/drawing/2014/main" id="{0AC26141-BD41-1841-D1C4-C249DFB290D4}"/>
              </a:ext>
            </a:extLst>
          </p:cNvPr>
          <p:cNvSpPr txBox="1"/>
          <p:nvPr/>
        </p:nvSpPr>
        <p:spPr>
          <a:xfrm>
            <a:off x="457199" y="1174647"/>
            <a:ext cx="8096866" cy="4739759"/>
          </a:xfrm>
          <a:prstGeom prst="rect">
            <a:avLst/>
          </a:prstGeom>
          <a:noFill/>
        </p:spPr>
        <p:txBody>
          <a:bodyPr wrap="square">
            <a:spAutoFit/>
          </a:bodyPr>
          <a:lstStyle/>
          <a:p>
            <a:r>
              <a:rPr lang="en-GB" sz="2400" dirty="0">
                <a:latin typeface="Helvetica Neue Light" panose="02000403000000020004"/>
              </a:rPr>
              <a:t>EME debt crises were a major theme 25 years ago.</a:t>
            </a:r>
          </a:p>
          <a:p>
            <a:r>
              <a:rPr lang="en-GB" sz="2400" dirty="0">
                <a:latin typeface="Helvetica Neue Light" panose="02000403000000020004"/>
              </a:rPr>
              <a:t>Many of them were in our P20 group of big countries, and shaped those economies:</a:t>
            </a:r>
          </a:p>
          <a:p>
            <a:endParaRPr lang="en-GB" sz="2400" dirty="0">
              <a:latin typeface="Helvetica Neue Light" panose="02000403000000020004"/>
            </a:endParaRPr>
          </a:p>
          <a:p>
            <a:pPr marL="285750" indent="-285750">
              <a:buFont typeface="Arial" panose="020B0604020202020204" pitchFamily="34" charset="0"/>
              <a:buChar char="•"/>
            </a:pPr>
            <a:r>
              <a:rPr lang="en-GB" sz="2400" dirty="0">
                <a:latin typeface="Helvetica Neue Light" panose="02000403000000020004"/>
              </a:rPr>
              <a:t>1994 – Mexico. (</a:t>
            </a:r>
            <a:r>
              <a:rPr lang="en-GB" sz="2400" dirty="0">
                <a:latin typeface="Helvetica Neue Light" panose="02000403000000020004"/>
                <a:hlinkClick r:id="rId3"/>
              </a:rPr>
              <a:t>Martinez, 1998</a:t>
            </a:r>
            <a:r>
              <a:rPr lang="en-GB" sz="2400" dirty="0">
                <a:latin typeface="Helvetica Neue Light" panose="02000403000000020004"/>
              </a:rPr>
              <a:t>). Impact on Brazil.</a:t>
            </a:r>
          </a:p>
          <a:p>
            <a:pPr marL="285750" indent="-285750">
              <a:buFont typeface="Arial" panose="020B0604020202020204" pitchFamily="34" charset="0"/>
              <a:buChar char="•"/>
            </a:pPr>
            <a:r>
              <a:rPr lang="en-GB" sz="2400" dirty="0">
                <a:latin typeface="Helvetica Neue Light" panose="02000403000000020004"/>
              </a:rPr>
              <a:t>1997 – Thailand. (</a:t>
            </a:r>
            <a:r>
              <a:rPr lang="en-GB" sz="2400" dirty="0">
                <a:latin typeface="Helvetica Neue Light" panose="02000403000000020004"/>
                <a:hlinkClick r:id="rId4"/>
              </a:rPr>
              <a:t>Fischer, 1988</a:t>
            </a:r>
            <a:r>
              <a:rPr lang="en-GB" sz="2400" dirty="0">
                <a:latin typeface="Helvetica Neue Light" panose="02000403000000020004"/>
              </a:rPr>
              <a:t>).</a:t>
            </a:r>
          </a:p>
          <a:p>
            <a:pPr marL="285750" indent="-285750">
              <a:buFont typeface="Arial" panose="020B0604020202020204" pitchFamily="34" charset="0"/>
              <a:buChar char="•"/>
            </a:pPr>
            <a:r>
              <a:rPr lang="en-GB" sz="2400" dirty="0">
                <a:latin typeface="Helvetica Neue Light" panose="02000403000000020004"/>
              </a:rPr>
              <a:t>1998 – Indonesia and S Korea. (</a:t>
            </a:r>
            <a:r>
              <a:rPr lang="en-GB" sz="2400" dirty="0">
                <a:latin typeface="Helvetica Neue Light" panose="02000403000000020004"/>
                <a:hlinkClick r:id="rId5"/>
              </a:rPr>
              <a:t>IMF, 2022</a:t>
            </a:r>
            <a:r>
              <a:rPr lang="en-GB" sz="2400" dirty="0">
                <a:latin typeface="Helvetica Neue Light" panose="02000403000000020004"/>
              </a:rPr>
              <a:t>)</a:t>
            </a:r>
          </a:p>
          <a:p>
            <a:pPr marL="285750" indent="-285750">
              <a:buFont typeface="Arial" panose="020B0604020202020204" pitchFamily="34" charset="0"/>
              <a:buChar char="•"/>
            </a:pPr>
            <a:r>
              <a:rPr lang="en-GB" sz="2400" dirty="0">
                <a:latin typeface="Helvetica Neue Light" panose="02000403000000020004"/>
              </a:rPr>
              <a:t>1998 – Russia. (</a:t>
            </a:r>
            <a:r>
              <a:rPr lang="en-GB" sz="2400" dirty="0">
                <a:latin typeface="Helvetica Neue Light" panose="02000403000000020004"/>
                <a:hlinkClick r:id="rId6"/>
              </a:rPr>
              <a:t>Coyle, 2022</a:t>
            </a:r>
            <a:r>
              <a:rPr lang="en-GB" sz="2400" dirty="0">
                <a:latin typeface="Helvetica Neue Light" panose="02000403000000020004"/>
              </a:rPr>
              <a:t>).</a:t>
            </a:r>
          </a:p>
          <a:p>
            <a:endParaRPr lang="en-GB" sz="2400" dirty="0">
              <a:latin typeface="Helvetica Neue Light" panose="02000403000000020004"/>
            </a:endParaRPr>
          </a:p>
          <a:p>
            <a:r>
              <a:rPr lang="en-GB" sz="2400" u="sng" dirty="0">
                <a:solidFill>
                  <a:srgbClr val="00B0F0"/>
                </a:solidFill>
                <a:latin typeface="Helvetica Neue Light" panose="02000403000000020004"/>
              </a:rPr>
              <a:t>Discuss: </a:t>
            </a:r>
          </a:p>
          <a:p>
            <a:r>
              <a:rPr lang="en-GB" sz="2400" dirty="0">
                <a:solidFill>
                  <a:srgbClr val="00B0F0"/>
                </a:solidFill>
                <a:latin typeface="Helvetica Neue Light" panose="02000403000000020004"/>
              </a:rPr>
              <a:t>Fixed exchange rates and FX debt.</a:t>
            </a:r>
          </a:p>
          <a:p>
            <a:r>
              <a:rPr lang="en-GB" sz="2400" dirty="0">
                <a:solidFill>
                  <a:srgbClr val="00B0F0"/>
                </a:solidFill>
                <a:latin typeface="Helvetica Neue Light" panose="02000403000000020004"/>
              </a:rPr>
              <a:t>What happens following a devaluation?</a:t>
            </a:r>
          </a:p>
          <a:p>
            <a:r>
              <a:rPr lang="en-GB" dirty="0">
                <a:latin typeface="Helvetica Neue Light" panose="02000403000000020004"/>
              </a:rPr>
              <a:t> </a:t>
            </a:r>
            <a:endParaRPr lang="en-GB" dirty="0"/>
          </a:p>
        </p:txBody>
      </p:sp>
    </p:spTree>
    <p:extLst>
      <p:ext uri="{BB962C8B-B14F-4D97-AF65-F5344CB8AC3E}">
        <p14:creationId xmlns:p14="http://schemas.microsoft.com/office/powerpoint/2010/main" val="29071905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IMF loans and conditionality</a:t>
            </a:r>
            <a:br>
              <a:rPr lang="en-US" b="0" dirty="0">
                <a:latin typeface="Gotham" panose="02000504050000020004" pitchFamily="2" charset="0"/>
              </a:rPr>
            </a:br>
            <a:r>
              <a:rPr lang="en-US" sz="1600" b="0" dirty="0">
                <a:solidFill>
                  <a:schemeClr val="tx1"/>
                </a:solidFill>
                <a:latin typeface="Gotham" panose="02000504050000020004" pitchFamily="2" charset="0"/>
              </a:rPr>
              <a:t>After a crisis countries receive IMF loans, but these come with conditions.</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F28341D6-F604-B5BD-B936-A4AFDAAEED09}"/>
              </a:ext>
            </a:extLst>
          </p:cNvPr>
          <p:cNvSpPr>
            <a:spLocks noGrp="1"/>
          </p:cNvSpPr>
          <p:nvPr>
            <p:ph type="body" idx="1"/>
          </p:nvPr>
        </p:nvSpPr>
        <p:spPr/>
        <p:txBody>
          <a:bodyPr/>
          <a:lstStyle/>
          <a:p>
            <a:endParaRPr lang="en-GB"/>
          </a:p>
        </p:txBody>
      </p:sp>
      <p:pic>
        <p:nvPicPr>
          <p:cNvPr id="1026" name="Picture 2" descr="A South Korean labor union member of Seoulbank, one of South Korea's most bad-debt burdened commercial banks, looks downcast.">
            <a:extLst>
              <a:ext uri="{FF2B5EF4-FFF2-40B4-BE49-F238E27FC236}">
                <a16:creationId xmlns:a16="http://schemas.microsoft.com/office/drawing/2014/main" id="{D1C5AEAA-51B6-F8F7-82B5-36885CED47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605" y="1238865"/>
            <a:ext cx="6302753" cy="45289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9E3B025-E0C2-8588-3BF0-2D12CB231E23}"/>
              </a:ext>
            </a:extLst>
          </p:cNvPr>
          <p:cNvSpPr txBox="1"/>
          <p:nvPr/>
        </p:nvSpPr>
        <p:spPr>
          <a:xfrm>
            <a:off x="457199" y="5767789"/>
            <a:ext cx="4572000" cy="307777"/>
          </a:xfrm>
          <a:prstGeom prst="rect">
            <a:avLst/>
          </a:prstGeom>
          <a:noFill/>
        </p:spPr>
        <p:txBody>
          <a:bodyPr wrap="square">
            <a:spAutoFit/>
          </a:bodyPr>
          <a:lstStyle/>
          <a:p>
            <a:r>
              <a:rPr lang="en-GB" sz="1400" dirty="0">
                <a:latin typeface="Helvetica Neue Light" panose="02000403000000020004"/>
              </a:rPr>
              <a:t>Reflections on the role of the IMF. (</a:t>
            </a:r>
            <a:r>
              <a:rPr lang="en-GB" sz="1400" dirty="0">
                <a:latin typeface="Helvetica Neue Light" panose="02000403000000020004"/>
                <a:hlinkClick r:id="rId4"/>
              </a:rPr>
              <a:t>Wellisz, 2022</a:t>
            </a:r>
            <a:r>
              <a:rPr lang="en-GB" sz="1400" dirty="0">
                <a:latin typeface="Helvetica Neue Light" panose="02000403000000020004"/>
              </a:rPr>
              <a:t>)</a:t>
            </a:r>
            <a:endParaRPr lang="en-GB" dirty="0"/>
          </a:p>
        </p:txBody>
      </p:sp>
    </p:spTree>
    <p:extLst>
      <p:ext uri="{BB962C8B-B14F-4D97-AF65-F5344CB8AC3E}">
        <p14:creationId xmlns:p14="http://schemas.microsoft.com/office/powerpoint/2010/main" val="3662216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865266AA-0E08-FAFF-D982-6E618C0593B3}"/>
              </a:ext>
            </a:extLst>
          </p:cNvPr>
          <p:cNvSpPr/>
          <p:nvPr/>
        </p:nvSpPr>
        <p:spPr>
          <a:xfrm>
            <a:off x="1261872" y="5111496"/>
            <a:ext cx="1947672" cy="47102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a:extLst>
              <a:ext uri="{FF2B5EF4-FFF2-40B4-BE49-F238E27FC236}">
                <a16:creationId xmlns:a16="http://schemas.microsoft.com/office/drawing/2014/main" id="{4C4EE801-1070-4CDF-EE98-FFDB494ED5A7}"/>
              </a:ext>
            </a:extLst>
          </p:cNvPr>
          <p:cNvSpPr>
            <a:spLocks noGrp="1"/>
          </p:cNvSpPr>
          <p:nvPr>
            <p:ph type="title"/>
          </p:nvPr>
        </p:nvSpPr>
        <p:spPr>
          <a:xfrm>
            <a:off x="265557" y="225871"/>
            <a:ext cx="8245475" cy="772568"/>
          </a:xfrm>
        </p:spPr>
        <p:txBody>
          <a:bodyPr/>
          <a:lstStyle/>
          <a:p>
            <a:r>
              <a:rPr lang="en-US" b="0" dirty="0">
                <a:latin typeface="Gotham" panose="02000504050000020004" pitchFamily="2" charset="0"/>
              </a:rPr>
              <a:t>Spending - US</a:t>
            </a:r>
            <a:br>
              <a:rPr lang="en-US" b="0" dirty="0">
                <a:latin typeface="Gotham" panose="02000504050000020004" pitchFamily="2" charset="0"/>
              </a:rPr>
            </a:br>
            <a:r>
              <a:rPr lang="en-US" sz="1600" b="0" i="1" dirty="0">
                <a:solidFill>
                  <a:schemeClr val="tx1"/>
                </a:solidFill>
                <a:latin typeface="Gotham" panose="02000504050000020004" pitchFamily="2" charset="0"/>
              </a:rPr>
              <a:t>What does the government spend on?</a:t>
            </a:r>
            <a:endParaRPr lang="en-US" b="0" i="1" dirty="0">
              <a:solidFill>
                <a:schemeClr val="tx1"/>
              </a:solidFill>
              <a:latin typeface="Gotham" panose="02000504050000020004" pitchFamily="2" charset="0"/>
            </a:endParaRPr>
          </a:p>
        </p:txBody>
      </p:sp>
      <p:pic>
        <p:nvPicPr>
          <p:cNvPr id="2" name="Picture 1">
            <a:extLst>
              <a:ext uri="{FF2B5EF4-FFF2-40B4-BE49-F238E27FC236}">
                <a16:creationId xmlns:a16="http://schemas.microsoft.com/office/drawing/2014/main" id="{E65F509C-8B35-5040-55DF-648820BCA78E}"/>
              </a:ext>
            </a:extLst>
          </p:cNvPr>
          <p:cNvPicPr>
            <a:picLocks noChangeAspect="1"/>
          </p:cNvPicPr>
          <p:nvPr/>
        </p:nvPicPr>
        <p:blipFill>
          <a:blip r:embed="rId3"/>
          <a:stretch>
            <a:fillRect/>
          </a:stretch>
        </p:blipFill>
        <p:spPr>
          <a:xfrm>
            <a:off x="297370" y="1275481"/>
            <a:ext cx="5824347" cy="4041970"/>
          </a:xfrm>
          <a:prstGeom prst="rect">
            <a:avLst/>
          </a:prstGeom>
        </p:spPr>
      </p:pic>
    </p:spTree>
    <p:extLst>
      <p:ext uri="{BB962C8B-B14F-4D97-AF65-F5344CB8AC3E}">
        <p14:creationId xmlns:p14="http://schemas.microsoft.com/office/powerpoint/2010/main" val="36633328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Shape 23"/>
        <p:cNvGrpSpPr/>
        <p:nvPr/>
      </p:nvGrpSpPr>
      <p:grpSpPr>
        <a:xfrm>
          <a:off x="0" y="0"/>
          <a:ext cx="0" cy="0"/>
          <a:chOff x="0" y="0"/>
          <a:chExt cx="0" cy="0"/>
        </a:xfrm>
      </p:grpSpPr>
      <p:sp>
        <p:nvSpPr>
          <p:cNvPr id="26" name="Google Shape;26;p4"/>
          <p:cNvSpPr txBox="1">
            <a:spLocks noGrp="1"/>
          </p:cNvSpPr>
          <p:nvPr>
            <p:ph type="body" idx="4294967295"/>
          </p:nvPr>
        </p:nvSpPr>
        <p:spPr>
          <a:xfrm>
            <a:off x="310896" y="2889695"/>
            <a:ext cx="8245475" cy="2276475"/>
          </a:xfrm>
          <a:prstGeom prst="rect">
            <a:avLst/>
          </a:prstGeom>
          <a:noFill/>
          <a:ln>
            <a:noFill/>
          </a:ln>
        </p:spPr>
        <p:txBody>
          <a:bodyPr spcFirstLastPara="1" wrap="square" lIns="91425" tIns="45700" rIns="91425" bIns="45700" anchor="t" anchorCtr="0">
            <a:noAutofit/>
          </a:bodyPr>
          <a:lstStyle/>
          <a:p>
            <a:pPr marL="0" indent="0" algn="ctr"/>
            <a:r>
              <a:rPr lang="en-US" sz="3200" dirty="0">
                <a:solidFill>
                  <a:schemeClr val="bg1"/>
                </a:solidFill>
                <a:latin typeface="Gotham" panose="02000504050000020004" pitchFamily="2" charset="0"/>
              </a:rPr>
              <a:t>Debt sustainability</a:t>
            </a:r>
          </a:p>
          <a:p>
            <a:pPr marL="0" indent="0" algn="ctr"/>
            <a:endParaRPr lang="en-US" sz="1800" dirty="0">
              <a:solidFill>
                <a:schemeClr val="bg1"/>
              </a:solidFill>
              <a:latin typeface="Gotham" panose="02000504050000020004" pitchFamily="2" charset="0"/>
            </a:endParaRPr>
          </a:p>
          <a:p>
            <a:pPr algn="ctr"/>
            <a:r>
              <a:rPr lang="en-GB" sz="1800" i="1" dirty="0">
                <a:solidFill>
                  <a:schemeClr val="bg1"/>
                </a:solidFill>
                <a:latin typeface="Times New Roman" panose="02020603050405020304" pitchFamily="18" charset="0"/>
                <a:cs typeface="Times New Roman" panose="02020603050405020304" pitchFamily="18" charset="0"/>
              </a:rPr>
              <a:t>Example: Illinois</a:t>
            </a:r>
          </a:p>
          <a:p>
            <a:pPr algn="ctr"/>
            <a:endParaRPr lang="en-GB" sz="1800" i="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94203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Illinois: debts</a:t>
            </a:r>
            <a:br>
              <a:rPr lang="en-US" b="0" dirty="0">
                <a:latin typeface="Gotham" panose="02000504050000020004" pitchFamily="2" charset="0"/>
              </a:rPr>
            </a:br>
            <a:r>
              <a:rPr lang="en-US" sz="1600" b="0" dirty="0">
                <a:solidFill>
                  <a:schemeClr val="tx1"/>
                </a:solidFill>
                <a:latin typeface="Gotham" panose="02000504050000020004" pitchFamily="2" charset="0"/>
              </a:rPr>
              <a:t>Is debt rising uncontrollably?</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9C147D7A-9AC9-EEBA-0F41-174F9F67716E}"/>
              </a:ext>
            </a:extLst>
          </p:cNvPr>
          <p:cNvSpPr>
            <a:spLocks noGrp="1"/>
          </p:cNvSpPr>
          <p:nvPr>
            <p:ph type="body" idx="1"/>
          </p:nvPr>
        </p:nvSpPr>
        <p:spPr/>
        <p:txBody>
          <a:bodyPr/>
          <a:lstStyle/>
          <a:p>
            <a:endParaRPr lang="en-GB"/>
          </a:p>
        </p:txBody>
      </p:sp>
      <p:pic>
        <p:nvPicPr>
          <p:cNvPr id="3" name="Picture 2">
            <a:extLst>
              <a:ext uri="{FF2B5EF4-FFF2-40B4-BE49-F238E27FC236}">
                <a16:creationId xmlns:a16="http://schemas.microsoft.com/office/drawing/2014/main" id="{01ACF630-8A38-57E3-167E-08B0591FEAF6}"/>
              </a:ext>
            </a:extLst>
          </p:cNvPr>
          <p:cNvPicPr>
            <a:picLocks noChangeAspect="1"/>
          </p:cNvPicPr>
          <p:nvPr/>
        </p:nvPicPr>
        <p:blipFill>
          <a:blip r:embed="rId3"/>
          <a:stretch>
            <a:fillRect/>
          </a:stretch>
        </p:blipFill>
        <p:spPr>
          <a:xfrm>
            <a:off x="457199" y="1348523"/>
            <a:ext cx="7719420" cy="4485349"/>
          </a:xfrm>
          <a:prstGeom prst="rect">
            <a:avLst/>
          </a:prstGeom>
        </p:spPr>
      </p:pic>
    </p:spTree>
    <p:extLst>
      <p:ext uri="{BB962C8B-B14F-4D97-AF65-F5344CB8AC3E}">
        <p14:creationId xmlns:p14="http://schemas.microsoft.com/office/powerpoint/2010/main" val="10183538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Illinois: affordability</a:t>
            </a:r>
            <a:br>
              <a:rPr lang="en-US" b="0" dirty="0">
                <a:latin typeface="Gotham" panose="02000504050000020004" pitchFamily="2" charset="0"/>
              </a:rPr>
            </a:br>
            <a:r>
              <a:rPr lang="en-US" sz="1600" b="0" dirty="0">
                <a:solidFill>
                  <a:schemeClr val="tx1"/>
                </a:solidFill>
                <a:latin typeface="Gotham" panose="02000504050000020004" pitchFamily="2" charset="0"/>
              </a:rPr>
              <a:t>Compare debt payments with an economic measure</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BD3C1C9D-30C7-9B0F-39FB-C9B3FE4821C5}"/>
              </a:ext>
            </a:extLst>
          </p:cNvPr>
          <p:cNvSpPr>
            <a:spLocks noGrp="1"/>
          </p:cNvSpPr>
          <p:nvPr>
            <p:ph type="body" idx="1"/>
          </p:nvPr>
        </p:nvSpPr>
        <p:spPr/>
        <p:txBody>
          <a:bodyPr/>
          <a:lstStyle/>
          <a:p>
            <a:endParaRPr lang="en-GB"/>
          </a:p>
        </p:txBody>
      </p:sp>
      <p:sp>
        <p:nvSpPr>
          <p:cNvPr id="6" name="TextBox 5">
            <a:extLst>
              <a:ext uri="{FF2B5EF4-FFF2-40B4-BE49-F238E27FC236}">
                <a16:creationId xmlns:a16="http://schemas.microsoft.com/office/drawing/2014/main" id="{5DAA2D8C-0CF5-DB48-1C0A-C6CF9EDFB032}"/>
              </a:ext>
            </a:extLst>
          </p:cNvPr>
          <p:cNvSpPr txBox="1"/>
          <p:nvPr/>
        </p:nvSpPr>
        <p:spPr>
          <a:xfrm>
            <a:off x="542544" y="1175007"/>
            <a:ext cx="7620000" cy="738664"/>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Helvetica Neue Light" panose="02000403000000020004"/>
              </a:rPr>
              <a:t>Remember: beware nominal or money-terms analysis. Compare your state’s budget with some measure of economic strength.</a:t>
            </a:r>
          </a:p>
          <a:p>
            <a:pPr marL="285750" indent="-285750">
              <a:buFont typeface="Arial" panose="020B0604020202020204" pitchFamily="34" charset="0"/>
              <a:buChar char="•"/>
            </a:pPr>
            <a:r>
              <a:rPr lang="en-GB" dirty="0">
                <a:latin typeface="Helvetica Neue Light" panose="02000403000000020004"/>
              </a:rPr>
              <a:t>Illinois uses three such measures in its analysis: personal income, head count, state income</a:t>
            </a:r>
            <a:r>
              <a:rPr lang="en-GB" dirty="0"/>
              <a:t>.</a:t>
            </a:r>
          </a:p>
        </p:txBody>
      </p:sp>
      <p:pic>
        <p:nvPicPr>
          <p:cNvPr id="8" name="Picture 7">
            <a:extLst>
              <a:ext uri="{FF2B5EF4-FFF2-40B4-BE49-F238E27FC236}">
                <a16:creationId xmlns:a16="http://schemas.microsoft.com/office/drawing/2014/main" id="{4AC4AB1F-1E7C-82CF-751D-6A1CF2B9877E}"/>
              </a:ext>
            </a:extLst>
          </p:cNvPr>
          <p:cNvPicPr>
            <a:picLocks noChangeAspect="1"/>
          </p:cNvPicPr>
          <p:nvPr/>
        </p:nvPicPr>
        <p:blipFill>
          <a:blip r:embed="rId3"/>
          <a:stretch>
            <a:fillRect/>
          </a:stretch>
        </p:blipFill>
        <p:spPr>
          <a:xfrm>
            <a:off x="561594" y="3348500"/>
            <a:ext cx="7600950" cy="1333500"/>
          </a:xfrm>
          <a:prstGeom prst="rect">
            <a:avLst/>
          </a:prstGeom>
        </p:spPr>
      </p:pic>
      <p:pic>
        <p:nvPicPr>
          <p:cNvPr id="10" name="Picture 9">
            <a:extLst>
              <a:ext uri="{FF2B5EF4-FFF2-40B4-BE49-F238E27FC236}">
                <a16:creationId xmlns:a16="http://schemas.microsoft.com/office/drawing/2014/main" id="{EC9C2451-AA57-F8DD-F07E-C947C7821DCE}"/>
              </a:ext>
            </a:extLst>
          </p:cNvPr>
          <p:cNvPicPr>
            <a:picLocks noChangeAspect="1"/>
          </p:cNvPicPr>
          <p:nvPr/>
        </p:nvPicPr>
        <p:blipFill>
          <a:blip r:embed="rId4"/>
          <a:stretch>
            <a:fillRect/>
          </a:stretch>
        </p:blipFill>
        <p:spPr>
          <a:xfrm>
            <a:off x="580644" y="4785052"/>
            <a:ext cx="7581900" cy="1400175"/>
          </a:xfrm>
          <a:prstGeom prst="rect">
            <a:avLst/>
          </a:prstGeom>
        </p:spPr>
      </p:pic>
      <p:pic>
        <p:nvPicPr>
          <p:cNvPr id="12" name="Picture 11">
            <a:extLst>
              <a:ext uri="{FF2B5EF4-FFF2-40B4-BE49-F238E27FC236}">
                <a16:creationId xmlns:a16="http://schemas.microsoft.com/office/drawing/2014/main" id="{0F771252-4683-9D7B-89CE-80E7F635A8FA}"/>
              </a:ext>
            </a:extLst>
          </p:cNvPr>
          <p:cNvPicPr>
            <a:picLocks noChangeAspect="1"/>
          </p:cNvPicPr>
          <p:nvPr/>
        </p:nvPicPr>
        <p:blipFill>
          <a:blip r:embed="rId5"/>
          <a:stretch>
            <a:fillRect/>
          </a:stretch>
        </p:blipFill>
        <p:spPr>
          <a:xfrm>
            <a:off x="580644" y="2016723"/>
            <a:ext cx="7581900" cy="1228725"/>
          </a:xfrm>
          <a:prstGeom prst="rect">
            <a:avLst/>
          </a:prstGeom>
        </p:spPr>
      </p:pic>
    </p:spTree>
    <p:extLst>
      <p:ext uri="{BB962C8B-B14F-4D97-AF65-F5344CB8AC3E}">
        <p14:creationId xmlns:p14="http://schemas.microsoft.com/office/powerpoint/2010/main" val="24978725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Illinois: ratings</a:t>
            </a:r>
            <a:br>
              <a:rPr lang="en-US" b="0" dirty="0">
                <a:latin typeface="Gotham" panose="02000504050000020004" pitchFamily="2" charset="0"/>
              </a:rPr>
            </a:br>
            <a:r>
              <a:rPr lang="en-US" sz="1600" b="0" dirty="0">
                <a:solidFill>
                  <a:schemeClr val="tx1"/>
                </a:solidFill>
                <a:latin typeface="Gotham" panose="02000504050000020004" pitchFamily="2" charset="0"/>
              </a:rPr>
              <a:t>What do the ratings agencies think?</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6DE39F81-91BA-96D0-F7C2-6D3F0B73E10E}"/>
              </a:ext>
            </a:extLst>
          </p:cNvPr>
          <p:cNvSpPr>
            <a:spLocks noGrp="1"/>
          </p:cNvSpPr>
          <p:nvPr>
            <p:ph type="body" idx="1"/>
          </p:nvPr>
        </p:nvSpPr>
        <p:spPr/>
        <p:txBody>
          <a:bodyPr/>
          <a:lstStyle/>
          <a:p>
            <a:endParaRPr lang="en-GB"/>
          </a:p>
        </p:txBody>
      </p:sp>
      <p:pic>
        <p:nvPicPr>
          <p:cNvPr id="3" name="Picture 2">
            <a:extLst>
              <a:ext uri="{FF2B5EF4-FFF2-40B4-BE49-F238E27FC236}">
                <a16:creationId xmlns:a16="http://schemas.microsoft.com/office/drawing/2014/main" id="{176BB0FE-AE12-3FE3-CBB8-565A607D45D7}"/>
              </a:ext>
            </a:extLst>
          </p:cNvPr>
          <p:cNvPicPr>
            <a:picLocks noChangeAspect="1"/>
          </p:cNvPicPr>
          <p:nvPr/>
        </p:nvPicPr>
        <p:blipFill>
          <a:blip r:embed="rId3"/>
          <a:stretch>
            <a:fillRect/>
          </a:stretch>
        </p:blipFill>
        <p:spPr>
          <a:xfrm>
            <a:off x="457199" y="1297495"/>
            <a:ext cx="8258936" cy="4079177"/>
          </a:xfrm>
          <a:prstGeom prst="rect">
            <a:avLst/>
          </a:prstGeom>
        </p:spPr>
      </p:pic>
      <p:sp>
        <p:nvSpPr>
          <p:cNvPr id="4" name="TextBox 3">
            <a:extLst>
              <a:ext uri="{FF2B5EF4-FFF2-40B4-BE49-F238E27FC236}">
                <a16:creationId xmlns:a16="http://schemas.microsoft.com/office/drawing/2014/main" id="{1EB00807-64AD-8900-E60E-A5A3B35133CA}"/>
              </a:ext>
            </a:extLst>
          </p:cNvPr>
          <p:cNvSpPr txBox="1"/>
          <p:nvPr/>
        </p:nvSpPr>
        <p:spPr>
          <a:xfrm>
            <a:off x="384047" y="5618075"/>
            <a:ext cx="1664238" cy="261610"/>
          </a:xfrm>
          <a:prstGeom prst="rect">
            <a:avLst/>
          </a:prstGeom>
          <a:noFill/>
        </p:spPr>
        <p:txBody>
          <a:bodyPr wrap="none" rtlCol="0">
            <a:spAutoFit/>
          </a:bodyPr>
          <a:lstStyle/>
          <a:p>
            <a:r>
              <a:rPr lang="en-GB" sz="1050" i="1" dirty="0"/>
              <a:t>State Budget, page 557</a:t>
            </a:r>
            <a:endParaRPr lang="en-GB" i="1" dirty="0"/>
          </a:p>
        </p:txBody>
      </p:sp>
    </p:spTree>
    <p:extLst>
      <p:ext uri="{BB962C8B-B14F-4D97-AF65-F5344CB8AC3E}">
        <p14:creationId xmlns:p14="http://schemas.microsoft.com/office/powerpoint/2010/main" val="14485093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Illinois: concerns</a:t>
            </a:r>
            <a:br>
              <a:rPr lang="en-US" b="0" dirty="0">
                <a:latin typeface="Gotham" panose="02000504050000020004" pitchFamily="2" charset="0"/>
              </a:rPr>
            </a:br>
            <a:r>
              <a:rPr lang="en-US" sz="1600" b="0" dirty="0">
                <a:solidFill>
                  <a:schemeClr val="tx1"/>
                </a:solidFill>
                <a:latin typeface="Gotham" panose="02000504050000020004" pitchFamily="2" charset="0"/>
              </a:rPr>
              <a:t>What is the plan for state pensions?</a:t>
            </a:r>
            <a:endParaRPr lang="en-US" b="0" dirty="0">
              <a:solidFill>
                <a:schemeClr val="tx1"/>
              </a:solidFill>
              <a:latin typeface="Gotham" panose="02000504050000020004" pitchFamily="2" charset="0"/>
            </a:endParaRPr>
          </a:p>
        </p:txBody>
      </p:sp>
      <p:sp>
        <p:nvSpPr>
          <p:cNvPr id="3" name="Text Placeholder 2">
            <a:extLst>
              <a:ext uri="{FF2B5EF4-FFF2-40B4-BE49-F238E27FC236}">
                <a16:creationId xmlns:a16="http://schemas.microsoft.com/office/drawing/2014/main" id="{5B91E8EA-E7A4-E6CF-4915-BD5B0FFFE72E}"/>
              </a:ext>
            </a:extLst>
          </p:cNvPr>
          <p:cNvSpPr>
            <a:spLocks noGrp="1"/>
          </p:cNvSpPr>
          <p:nvPr>
            <p:ph type="body" idx="1"/>
          </p:nvPr>
        </p:nvSpPr>
        <p:spPr/>
        <p:txBody>
          <a:bodyPr/>
          <a:lstStyle/>
          <a:p>
            <a:endParaRPr lang="en-GB"/>
          </a:p>
        </p:txBody>
      </p:sp>
      <p:sp>
        <p:nvSpPr>
          <p:cNvPr id="2" name="TextBox 1">
            <a:extLst>
              <a:ext uri="{FF2B5EF4-FFF2-40B4-BE49-F238E27FC236}">
                <a16:creationId xmlns:a16="http://schemas.microsoft.com/office/drawing/2014/main" id="{5A35ADF5-CF71-0BEE-9256-DC5FB9804554}"/>
              </a:ext>
            </a:extLst>
          </p:cNvPr>
          <p:cNvSpPr txBox="1"/>
          <p:nvPr/>
        </p:nvSpPr>
        <p:spPr>
          <a:xfrm>
            <a:off x="512063" y="1208581"/>
            <a:ext cx="8119873" cy="1569660"/>
          </a:xfrm>
          <a:prstGeom prst="rect">
            <a:avLst/>
          </a:prstGeom>
          <a:noFill/>
        </p:spPr>
        <p:txBody>
          <a:bodyPr wrap="square" rtlCol="0">
            <a:spAutoFit/>
          </a:bodyPr>
          <a:lstStyle/>
          <a:p>
            <a:r>
              <a:rPr lang="en-GB" sz="1600" dirty="0">
                <a:latin typeface="Helvetica Neue Light" panose="02000403000000020004"/>
              </a:rPr>
              <a:t>This would be my concern for Illinois:</a:t>
            </a:r>
          </a:p>
          <a:p>
            <a:pPr marL="285750" indent="-285750">
              <a:buFont typeface="Arial" panose="020B0604020202020204" pitchFamily="34" charset="0"/>
              <a:buChar char="•"/>
            </a:pPr>
            <a:r>
              <a:rPr lang="en-GB" sz="1600" dirty="0">
                <a:latin typeface="Helvetica Neue Light" panose="02000403000000020004"/>
              </a:rPr>
              <a:t>State pensions are a large chunk of the budget.</a:t>
            </a:r>
          </a:p>
          <a:p>
            <a:pPr marL="285750" indent="-285750">
              <a:buFont typeface="Arial" panose="020B0604020202020204" pitchFamily="34" charset="0"/>
              <a:buChar char="•"/>
            </a:pPr>
            <a:r>
              <a:rPr lang="en-GB" sz="1600" dirty="0">
                <a:latin typeface="Helvetica Neue Light" panose="02000403000000020004"/>
              </a:rPr>
              <a:t>Headcount is rising. So the number of people with future pension claims is rising. </a:t>
            </a:r>
          </a:p>
          <a:p>
            <a:endParaRPr lang="en-GB" sz="1600" dirty="0">
              <a:latin typeface="Helvetica Neue Light" panose="02000403000000020004"/>
            </a:endParaRPr>
          </a:p>
          <a:p>
            <a:r>
              <a:rPr lang="en-GB" sz="1600" dirty="0">
                <a:latin typeface="Helvetica Neue Light" panose="02000403000000020004"/>
              </a:rPr>
              <a:t>My question:  How are pension payments funded? What are the options?</a:t>
            </a:r>
          </a:p>
          <a:p>
            <a:endParaRPr lang="en-GB" sz="1600" dirty="0">
              <a:latin typeface="Helvetica Neue Light" panose="02000403000000020004"/>
            </a:endParaRPr>
          </a:p>
        </p:txBody>
      </p:sp>
    </p:spTree>
    <p:extLst>
      <p:ext uri="{BB962C8B-B14F-4D97-AF65-F5344CB8AC3E}">
        <p14:creationId xmlns:p14="http://schemas.microsoft.com/office/powerpoint/2010/main" val="1909928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Illinois: concerns</a:t>
            </a:r>
            <a:br>
              <a:rPr lang="en-US" b="0" dirty="0">
                <a:latin typeface="Gotham" panose="02000504050000020004" pitchFamily="2" charset="0"/>
              </a:rPr>
            </a:br>
            <a:r>
              <a:rPr lang="en-US" sz="1600" b="0" dirty="0">
                <a:solidFill>
                  <a:schemeClr val="tx1"/>
                </a:solidFill>
                <a:latin typeface="Gotham" panose="02000504050000020004" pitchFamily="2" charset="0"/>
              </a:rPr>
              <a:t>What is the plan for state pensions?</a:t>
            </a:r>
            <a:endParaRPr lang="en-US" b="0" dirty="0">
              <a:solidFill>
                <a:schemeClr val="tx1"/>
              </a:solidFill>
              <a:latin typeface="Gotham" panose="02000504050000020004" pitchFamily="2" charset="0"/>
            </a:endParaRPr>
          </a:p>
        </p:txBody>
      </p:sp>
      <p:sp>
        <p:nvSpPr>
          <p:cNvPr id="3" name="Text Placeholder 2">
            <a:extLst>
              <a:ext uri="{FF2B5EF4-FFF2-40B4-BE49-F238E27FC236}">
                <a16:creationId xmlns:a16="http://schemas.microsoft.com/office/drawing/2014/main" id="{6D0306F0-EED1-803A-CDD1-C0C2F499FDB0}"/>
              </a:ext>
            </a:extLst>
          </p:cNvPr>
          <p:cNvSpPr>
            <a:spLocks noGrp="1"/>
          </p:cNvSpPr>
          <p:nvPr>
            <p:ph type="body" idx="1"/>
          </p:nvPr>
        </p:nvSpPr>
        <p:spPr/>
        <p:txBody>
          <a:bodyPr/>
          <a:lstStyle/>
          <a:p>
            <a:endParaRPr lang="en-GB"/>
          </a:p>
        </p:txBody>
      </p:sp>
      <p:sp>
        <p:nvSpPr>
          <p:cNvPr id="2" name="TextBox 1">
            <a:extLst>
              <a:ext uri="{FF2B5EF4-FFF2-40B4-BE49-F238E27FC236}">
                <a16:creationId xmlns:a16="http://schemas.microsoft.com/office/drawing/2014/main" id="{5A35ADF5-CF71-0BEE-9256-DC5FB9804554}"/>
              </a:ext>
            </a:extLst>
          </p:cNvPr>
          <p:cNvSpPr txBox="1"/>
          <p:nvPr/>
        </p:nvSpPr>
        <p:spPr>
          <a:xfrm>
            <a:off x="512063" y="1208581"/>
            <a:ext cx="8119873" cy="2554545"/>
          </a:xfrm>
          <a:prstGeom prst="rect">
            <a:avLst/>
          </a:prstGeom>
          <a:noFill/>
        </p:spPr>
        <p:txBody>
          <a:bodyPr wrap="square" rtlCol="0">
            <a:spAutoFit/>
          </a:bodyPr>
          <a:lstStyle/>
          <a:p>
            <a:r>
              <a:rPr lang="en-GB" sz="1600" dirty="0">
                <a:latin typeface="Helvetica Neue Light" panose="02000403000000020004"/>
              </a:rPr>
              <a:t>This would be my concern for Illinois:</a:t>
            </a:r>
          </a:p>
          <a:p>
            <a:pPr marL="285750" indent="-285750">
              <a:buFont typeface="Arial" panose="020B0604020202020204" pitchFamily="34" charset="0"/>
              <a:buChar char="•"/>
            </a:pPr>
            <a:r>
              <a:rPr lang="en-GB" sz="1600" dirty="0">
                <a:latin typeface="Helvetica Neue Light" panose="02000403000000020004"/>
              </a:rPr>
              <a:t>State pensions are a large chunk of the budget.</a:t>
            </a:r>
          </a:p>
          <a:p>
            <a:pPr marL="285750" indent="-285750">
              <a:buFont typeface="Arial" panose="020B0604020202020204" pitchFamily="34" charset="0"/>
              <a:buChar char="•"/>
            </a:pPr>
            <a:r>
              <a:rPr lang="en-GB" sz="1600" dirty="0">
                <a:latin typeface="Helvetica Neue Light" panose="02000403000000020004"/>
              </a:rPr>
              <a:t>Headcount is rising. So the number of people with future pension claims is rising. </a:t>
            </a:r>
          </a:p>
          <a:p>
            <a:endParaRPr lang="en-GB" sz="1600" dirty="0">
              <a:latin typeface="Helvetica Neue Light" panose="02000403000000020004"/>
            </a:endParaRPr>
          </a:p>
          <a:p>
            <a:r>
              <a:rPr lang="en-GB" sz="1600" dirty="0">
                <a:latin typeface="Helvetica Neue Light" panose="02000403000000020004"/>
              </a:rPr>
              <a:t>My question:  How are pension payments funded? What are the options?</a:t>
            </a:r>
          </a:p>
          <a:p>
            <a:endParaRPr lang="en-GB" sz="1600" dirty="0">
              <a:latin typeface="Helvetica Neue Light" panose="02000403000000020004"/>
            </a:endParaRPr>
          </a:p>
          <a:p>
            <a:pPr marL="285750" indent="-285750">
              <a:buFont typeface="Arial" panose="020B0604020202020204" pitchFamily="34" charset="0"/>
              <a:buChar char="•"/>
            </a:pPr>
            <a:r>
              <a:rPr lang="en-GB" sz="1600" dirty="0">
                <a:latin typeface="Helvetica Neue Light" panose="02000403000000020004"/>
              </a:rPr>
              <a:t>From existing pensioners historic savings?</a:t>
            </a:r>
          </a:p>
          <a:p>
            <a:pPr marL="285750" indent="-285750">
              <a:buFont typeface="Arial" panose="020B0604020202020204" pitchFamily="34" charset="0"/>
              <a:buChar char="•"/>
            </a:pPr>
            <a:r>
              <a:rPr lang="en-GB" sz="1600" b="1" dirty="0">
                <a:solidFill>
                  <a:srgbClr val="00B050"/>
                </a:solidFill>
                <a:latin typeface="Helvetica Neue Light" panose="02000403000000020004"/>
              </a:rPr>
              <a:t>Funded</a:t>
            </a:r>
            <a:r>
              <a:rPr lang="en-GB" sz="1600" b="1" dirty="0">
                <a:latin typeface="Helvetica Neue Light" panose="02000403000000020004"/>
              </a:rPr>
              <a:t>. </a:t>
            </a:r>
            <a:r>
              <a:rPr lang="en-GB" sz="1600" dirty="0">
                <a:latin typeface="Helvetica Neue Light" panose="02000403000000020004"/>
              </a:rPr>
              <a:t>This type of pensions is financed from the contributions that pensioners themselves made when they were working.</a:t>
            </a:r>
          </a:p>
          <a:p>
            <a:pPr marL="285750" indent="-285750">
              <a:buFont typeface="Arial" panose="020B0604020202020204" pitchFamily="34" charset="0"/>
              <a:buChar char="•"/>
            </a:pPr>
            <a:endParaRPr lang="en-GB" sz="1600" dirty="0">
              <a:latin typeface="Helvetica Neue Light" panose="02000403000000020004"/>
            </a:endParaRPr>
          </a:p>
        </p:txBody>
      </p:sp>
    </p:spTree>
    <p:extLst>
      <p:ext uri="{BB962C8B-B14F-4D97-AF65-F5344CB8AC3E}">
        <p14:creationId xmlns:p14="http://schemas.microsoft.com/office/powerpoint/2010/main" val="21422628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Illinois: concerns</a:t>
            </a:r>
            <a:br>
              <a:rPr lang="en-US" b="0" dirty="0">
                <a:latin typeface="Gotham" panose="02000504050000020004" pitchFamily="2" charset="0"/>
              </a:rPr>
            </a:br>
            <a:r>
              <a:rPr lang="en-US" sz="1600" b="0" dirty="0">
                <a:solidFill>
                  <a:schemeClr val="tx1"/>
                </a:solidFill>
                <a:latin typeface="Gotham" panose="02000504050000020004" pitchFamily="2" charset="0"/>
              </a:rPr>
              <a:t>What is the plan for state pensions?</a:t>
            </a:r>
            <a:endParaRPr lang="en-US" b="0" dirty="0">
              <a:solidFill>
                <a:schemeClr val="tx1"/>
              </a:solidFill>
              <a:latin typeface="Gotham" panose="02000504050000020004" pitchFamily="2" charset="0"/>
            </a:endParaRPr>
          </a:p>
        </p:txBody>
      </p:sp>
      <p:sp>
        <p:nvSpPr>
          <p:cNvPr id="3" name="Text Placeholder 2">
            <a:extLst>
              <a:ext uri="{FF2B5EF4-FFF2-40B4-BE49-F238E27FC236}">
                <a16:creationId xmlns:a16="http://schemas.microsoft.com/office/drawing/2014/main" id="{645C9D86-1FB2-79A3-78A3-4FDE89129B32}"/>
              </a:ext>
            </a:extLst>
          </p:cNvPr>
          <p:cNvSpPr>
            <a:spLocks noGrp="1"/>
          </p:cNvSpPr>
          <p:nvPr>
            <p:ph type="body" idx="1"/>
          </p:nvPr>
        </p:nvSpPr>
        <p:spPr/>
        <p:txBody>
          <a:bodyPr/>
          <a:lstStyle/>
          <a:p>
            <a:endParaRPr lang="en-GB"/>
          </a:p>
        </p:txBody>
      </p:sp>
      <p:sp>
        <p:nvSpPr>
          <p:cNvPr id="2" name="TextBox 1">
            <a:extLst>
              <a:ext uri="{FF2B5EF4-FFF2-40B4-BE49-F238E27FC236}">
                <a16:creationId xmlns:a16="http://schemas.microsoft.com/office/drawing/2014/main" id="{5A35ADF5-CF71-0BEE-9256-DC5FB9804554}"/>
              </a:ext>
            </a:extLst>
          </p:cNvPr>
          <p:cNvSpPr txBox="1"/>
          <p:nvPr/>
        </p:nvSpPr>
        <p:spPr>
          <a:xfrm>
            <a:off x="512063" y="1208581"/>
            <a:ext cx="8119873" cy="4031873"/>
          </a:xfrm>
          <a:prstGeom prst="rect">
            <a:avLst/>
          </a:prstGeom>
          <a:noFill/>
        </p:spPr>
        <p:txBody>
          <a:bodyPr wrap="square" rtlCol="0">
            <a:spAutoFit/>
          </a:bodyPr>
          <a:lstStyle/>
          <a:p>
            <a:r>
              <a:rPr lang="en-GB" sz="1600" dirty="0">
                <a:latin typeface="Helvetica Neue Light" panose="02000403000000020004"/>
              </a:rPr>
              <a:t>This would be my concern for Illinois:</a:t>
            </a:r>
          </a:p>
          <a:p>
            <a:pPr marL="285750" indent="-285750">
              <a:buFont typeface="Arial" panose="020B0604020202020204" pitchFamily="34" charset="0"/>
              <a:buChar char="•"/>
            </a:pPr>
            <a:r>
              <a:rPr lang="en-GB" sz="1600" dirty="0">
                <a:latin typeface="Helvetica Neue Light" panose="02000403000000020004"/>
              </a:rPr>
              <a:t>State pensions are a large chunk of the budget.</a:t>
            </a:r>
          </a:p>
          <a:p>
            <a:pPr marL="285750" indent="-285750">
              <a:buFont typeface="Arial" panose="020B0604020202020204" pitchFamily="34" charset="0"/>
              <a:buChar char="•"/>
            </a:pPr>
            <a:r>
              <a:rPr lang="en-GB" sz="1600" dirty="0">
                <a:latin typeface="Helvetica Neue Light" panose="02000403000000020004"/>
              </a:rPr>
              <a:t>Headcount is rising. So the number of people with future pension claims is rising. </a:t>
            </a:r>
          </a:p>
          <a:p>
            <a:endParaRPr lang="en-GB" sz="1600" dirty="0">
              <a:latin typeface="Helvetica Neue Light" panose="02000403000000020004"/>
            </a:endParaRPr>
          </a:p>
          <a:p>
            <a:r>
              <a:rPr lang="en-GB" sz="1600" dirty="0">
                <a:latin typeface="Helvetica Neue Light" panose="02000403000000020004"/>
              </a:rPr>
              <a:t>My question:  How are pension payments funded? What are the options?</a:t>
            </a:r>
          </a:p>
          <a:p>
            <a:endParaRPr lang="en-GB" sz="1600" dirty="0">
              <a:latin typeface="Helvetica Neue Light" panose="02000403000000020004"/>
            </a:endParaRPr>
          </a:p>
          <a:p>
            <a:pPr marL="285750" indent="-285750">
              <a:buFont typeface="Arial" panose="020B0604020202020204" pitchFamily="34" charset="0"/>
              <a:buChar char="•"/>
            </a:pPr>
            <a:r>
              <a:rPr lang="en-GB" sz="1600" dirty="0">
                <a:latin typeface="Helvetica Neue Light" panose="02000403000000020004"/>
              </a:rPr>
              <a:t>From existing pensioners historic savings?</a:t>
            </a:r>
          </a:p>
          <a:p>
            <a:pPr marL="285750" indent="-285750">
              <a:buFont typeface="Arial" panose="020B0604020202020204" pitchFamily="34" charset="0"/>
              <a:buChar char="•"/>
            </a:pPr>
            <a:r>
              <a:rPr lang="en-GB" sz="1600" b="1" dirty="0">
                <a:solidFill>
                  <a:srgbClr val="00B050"/>
                </a:solidFill>
                <a:latin typeface="Helvetica Neue Light" panose="02000403000000020004"/>
              </a:rPr>
              <a:t>Funded</a:t>
            </a:r>
            <a:r>
              <a:rPr lang="en-GB" sz="1600" b="1" dirty="0">
                <a:latin typeface="Helvetica Neue Light" panose="02000403000000020004"/>
              </a:rPr>
              <a:t>. </a:t>
            </a:r>
            <a:r>
              <a:rPr lang="en-GB" sz="1600" dirty="0">
                <a:latin typeface="Helvetica Neue Light" panose="02000403000000020004"/>
              </a:rPr>
              <a:t>This type of pensions is financed from the contributions that pensioners themselves made when they were working.</a:t>
            </a:r>
          </a:p>
          <a:p>
            <a:pPr marL="285750" indent="-285750">
              <a:buFont typeface="Arial" panose="020B0604020202020204" pitchFamily="34" charset="0"/>
              <a:buChar char="•"/>
            </a:pPr>
            <a:endParaRPr lang="en-GB" sz="1600" dirty="0">
              <a:latin typeface="Helvetica Neue Light" panose="02000403000000020004"/>
            </a:endParaRPr>
          </a:p>
          <a:p>
            <a:pPr marL="285750" indent="-285750">
              <a:buFont typeface="Arial" panose="020B0604020202020204" pitchFamily="34" charset="0"/>
              <a:buChar char="•"/>
            </a:pPr>
            <a:r>
              <a:rPr lang="en-GB" sz="1600" dirty="0">
                <a:latin typeface="Helvetica Neue Light" panose="02000403000000020004"/>
              </a:rPr>
              <a:t>From current workers pension payments made today?</a:t>
            </a:r>
          </a:p>
          <a:p>
            <a:pPr marL="285750" indent="-285750">
              <a:buFont typeface="Arial" panose="020B0604020202020204" pitchFamily="34" charset="0"/>
              <a:buChar char="•"/>
            </a:pPr>
            <a:r>
              <a:rPr lang="en-GB" sz="1600" b="1" dirty="0">
                <a:solidFill>
                  <a:srgbClr val="FFC000"/>
                </a:solidFill>
                <a:latin typeface="Helvetica Neue Light" panose="02000403000000020004"/>
              </a:rPr>
              <a:t>Pay-as-you-go or “unfunded”. </a:t>
            </a:r>
            <a:r>
              <a:rPr lang="en-GB" sz="1600" dirty="0">
                <a:latin typeface="Helvetica Neue Light" panose="02000403000000020004"/>
              </a:rPr>
              <a:t>Most public pension systems operate in this way. Pensions paid to current pensioners are financed from contributions paid by current workers.</a:t>
            </a:r>
          </a:p>
          <a:p>
            <a:pPr marL="285750" indent="-285750">
              <a:buFont typeface="Arial" panose="020B0604020202020204" pitchFamily="34" charset="0"/>
              <a:buChar char="•"/>
            </a:pPr>
            <a:endParaRPr lang="en-GB" sz="1600" dirty="0">
              <a:latin typeface="Helvetica Neue Light" panose="02000403000000020004"/>
            </a:endParaRPr>
          </a:p>
          <a:p>
            <a:endParaRPr lang="en-GB" sz="1600" dirty="0">
              <a:latin typeface="Helvetica Neue Light" panose="02000403000000020004"/>
            </a:endParaRPr>
          </a:p>
        </p:txBody>
      </p:sp>
    </p:spTree>
    <p:extLst>
      <p:ext uri="{BB962C8B-B14F-4D97-AF65-F5344CB8AC3E}">
        <p14:creationId xmlns:p14="http://schemas.microsoft.com/office/powerpoint/2010/main" val="39068038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Illinois: concerns</a:t>
            </a:r>
            <a:br>
              <a:rPr lang="en-US" b="0" dirty="0">
                <a:latin typeface="Gotham" panose="02000504050000020004" pitchFamily="2" charset="0"/>
              </a:rPr>
            </a:br>
            <a:r>
              <a:rPr lang="en-US" sz="1600" b="0" dirty="0">
                <a:solidFill>
                  <a:schemeClr val="tx1"/>
                </a:solidFill>
                <a:latin typeface="Gotham" panose="02000504050000020004" pitchFamily="2" charset="0"/>
              </a:rPr>
              <a:t>What is the plan for state pensions?</a:t>
            </a:r>
            <a:endParaRPr lang="en-US" b="0" dirty="0">
              <a:solidFill>
                <a:schemeClr val="tx1"/>
              </a:solidFill>
              <a:latin typeface="Gotham" panose="02000504050000020004" pitchFamily="2" charset="0"/>
            </a:endParaRPr>
          </a:p>
        </p:txBody>
      </p:sp>
      <p:sp>
        <p:nvSpPr>
          <p:cNvPr id="3" name="Text Placeholder 2">
            <a:extLst>
              <a:ext uri="{FF2B5EF4-FFF2-40B4-BE49-F238E27FC236}">
                <a16:creationId xmlns:a16="http://schemas.microsoft.com/office/drawing/2014/main" id="{5CCEB420-F750-3D35-3CC4-B46782117CE5}"/>
              </a:ext>
            </a:extLst>
          </p:cNvPr>
          <p:cNvSpPr>
            <a:spLocks noGrp="1"/>
          </p:cNvSpPr>
          <p:nvPr>
            <p:ph type="body" idx="1"/>
          </p:nvPr>
        </p:nvSpPr>
        <p:spPr/>
        <p:txBody>
          <a:bodyPr/>
          <a:lstStyle/>
          <a:p>
            <a:endParaRPr lang="en-GB"/>
          </a:p>
        </p:txBody>
      </p:sp>
      <p:sp>
        <p:nvSpPr>
          <p:cNvPr id="2" name="TextBox 1">
            <a:extLst>
              <a:ext uri="{FF2B5EF4-FFF2-40B4-BE49-F238E27FC236}">
                <a16:creationId xmlns:a16="http://schemas.microsoft.com/office/drawing/2014/main" id="{5A35ADF5-CF71-0BEE-9256-DC5FB9804554}"/>
              </a:ext>
            </a:extLst>
          </p:cNvPr>
          <p:cNvSpPr txBox="1"/>
          <p:nvPr/>
        </p:nvSpPr>
        <p:spPr>
          <a:xfrm>
            <a:off x="512063" y="1208581"/>
            <a:ext cx="8119873" cy="4770537"/>
          </a:xfrm>
          <a:prstGeom prst="rect">
            <a:avLst/>
          </a:prstGeom>
          <a:noFill/>
        </p:spPr>
        <p:txBody>
          <a:bodyPr wrap="square" rtlCol="0">
            <a:spAutoFit/>
          </a:bodyPr>
          <a:lstStyle/>
          <a:p>
            <a:r>
              <a:rPr lang="en-GB" sz="1600" dirty="0">
                <a:latin typeface="Helvetica Neue Light" panose="02000403000000020004"/>
              </a:rPr>
              <a:t>This would be my concern for Illinois:</a:t>
            </a:r>
          </a:p>
          <a:p>
            <a:pPr marL="285750" indent="-285750">
              <a:buFont typeface="Arial" panose="020B0604020202020204" pitchFamily="34" charset="0"/>
              <a:buChar char="•"/>
            </a:pPr>
            <a:r>
              <a:rPr lang="en-GB" sz="1600" dirty="0">
                <a:latin typeface="Helvetica Neue Light" panose="02000403000000020004"/>
              </a:rPr>
              <a:t>State pensions are a large chunk of the budget.</a:t>
            </a:r>
          </a:p>
          <a:p>
            <a:pPr marL="285750" indent="-285750">
              <a:buFont typeface="Arial" panose="020B0604020202020204" pitchFamily="34" charset="0"/>
              <a:buChar char="•"/>
            </a:pPr>
            <a:r>
              <a:rPr lang="en-GB" sz="1600" dirty="0">
                <a:latin typeface="Helvetica Neue Light" panose="02000403000000020004"/>
              </a:rPr>
              <a:t>Headcount is rising. So the number of people with future pension claims is rising. </a:t>
            </a:r>
          </a:p>
          <a:p>
            <a:endParaRPr lang="en-GB" sz="1600" dirty="0">
              <a:latin typeface="Helvetica Neue Light" panose="02000403000000020004"/>
            </a:endParaRPr>
          </a:p>
          <a:p>
            <a:r>
              <a:rPr lang="en-GB" sz="1600" dirty="0">
                <a:latin typeface="Helvetica Neue Light" panose="02000403000000020004"/>
              </a:rPr>
              <a:t>My question:  How are pension payments funded? What are the options?</a:t>
            </a:r>
          </a:p>
          <a:p>
            <a:endParaRPr lang="en-GB" sz="1600" dirty="0">
              <a:latin typeface="Helvetica Neue Light" panose="02000403000000020004"/>
            </a:endParaRPr>
          </a:p>
          <a:p>
            <a:pPr marL="285750" indent="-285750">
              <a:buFont typeface="Arial" panose="020B0604020202020204" pitchFamily="34" charset="0"/>
              <a:buChar char="•"/>
            </a:pPr>
            <a:r>
              <a:rPr lang="en-GB" sz="1600" dirty="0">
                <a:latin typeface="Helvetica Neue Light" panose="02000403000000020004"/>
              </a:rPr>
              <a:t>From existing pensioners historic savings?</a:t>
            </a:r>
          </a:p>
          <a:p>
            <a:pPr marL="285750" indent="-285750">
              <a:buFont typeface="Arial" panose="020B0604020202020204" pitchFamily="34" charset="0"/>
              <a:buChar char="•"/>
            </a:pPr>
            <a:r>
              <a:rPr lang="en-GB" sz="1600" b="1" dirty="0">
                <a:solidFill>
                  <a:srgbClr val="00B050"/>
                </a:solidFill>
                <a:latin typeface="Helvetica Neue Light" panose="02000403000000020004"/>
              </a:rPr>
              <a:t>Funded</a:t>
            </a:r>
            <a:r>
              <a:rPr lang="en-GB" sz="1600" b="1" dirty="0">
                <a:latin typeface="Helvetica Neue Light" panose="02000403000000020004"/>
              </a:rPr>
              <a:t>. </a:t>
            </a:r>
            <a:r>
              <a:rPr lang="en-GB" sz="1600" dirty="0">
                <a:latin typeface="Helvetica Neue Light" panose="02000403000000020004"/>
              </a:rPr>
              <a:t>This type of pensions is financed from the contributions that pensioners themselves made when they were working.</a:t>
            </a:r>
          </a:p>
          <a:p>
            <a:pPr marL="285750" indent="-285750">
              <a:buFont typeface="Arial" panose="020B0604020202020204" pitchFamily="34" charset="0"/>
              <a:buChar char="•"/>
            </a:pPr>
            <a:endParaRPr lang="en-GB" sz="1600" dirty="0">
              <a:latin typeface="Helvetica Neue Light" panose="02000403000000020004"/>
            </a:endParaRPr>
          </a:p>
          <a:p>
            <a:pPr marL="285750" indent="-285750">
              <a:buFont typeface="Arial" panose="020B0604020202020204" pitchFamily="34" charset="0"/>
              <a:buChar char="•"/>
            </a:pPr>
            <a:r>
              <a:rPr lang="en-GB" sz="1600" dirty="0">
                <a:latin typeface="Helvetica Neue Light" panose="02000403000000020004"/>
              </a:rPr>
              <a:t>From current workers pension payments made today?</a:t>
            </a:r>
          </a:p>
          <a:p>
            <a:pPr marL="285750" indent="-285750">
              <a:buFont typeface="Arial" panose="020B0604020202020204" pitchFamily="34" charset="0"/>
              <a:buChar char="•"/>
            </a:pPr>
            <a:r>
              <a:rPr lang="en-GB" sz="1600" b="1" dirty="0">
                <a:solidFill>
                  <a:srgbClr val="FFC000"/>
                </a:solidFill>
                <a:latin typeface="Helvetica Neue Light" panose="02000403000000020004"/>
              </a:rPr>
              <a:t>Pay-as-you-go or “unfunded”. </a:t>
            </a:r>
            <a:r>
              <a:rPr lang="en-GB" sz="1600" dirty="0">
                <a:latin typeface="Helvetica Neue Light" panose="02000403000000020004"/>
              </a:rPr>
              <a:t>Most public pension systems operate in this way. Pensions paid to current pensioners are financed from contributions paid by current workers.</a:t>
            </a:r>
          </a:p>
          <a:p>
            <a:pPr marL="285750" indent="-285750">
              <a:buFont typeface="Arial" panose="020B0604020202020204" pitchFamily="34" charset="0"/>
              <a:buChar char="•"/>
            </a:pPr>
            <a:endParaRPr lang="en-GB" sz="1600" dirty="0">
              <a:latin typeface="Helvetica Neue Light" panose="02000403000000020004"/>
            </a:endParaRPr>
          </a:p>
          <a:p>
            <a:pPr marL="285750" indent="-285750">
              <a:buFont typeface="Arial" panose="020B0604020202020204" pitchFamily="34" charset="0"/>
              <a:buChar char="•"/>
            </a:pPr>
            <a:r>
              <a:rPr lang="en-GB" sz="1600" dirty="0">
                <a:latin typeface="Helvetica Neue Light" panose="02000403000000020004"/>
              </a:rPr>
              <a:t>From future workers tax payments?</a:t>
            </a:r>
          </a:p>
          <a:p>
            <a:pPr marL="285750" indent="-285750">
              <a:buFont typeface="Arial" panose="020B0604020202020204" pitchFamily="34" charset="0"/>
              <a:buChar char="•"/>
            </a:pPr>
            <a:r>
              <a:rPr lang="en-GB" sz="1600" b="1" dirty="0">
                <a:solidFill>
                  <a:srgbClr val="FF0000"/>
                </a:solidFill>
                <a:latin typeface="Helvetica Neue Light" panose="02000403000000020004"/>
              </a:rPr>
              <a:t>Pension debt</a:t>
            </a:r>
            <a:r>
              <a:rPr lang="en-GB" sz="1600" dirty="0">
                <a:latin typeface="Helvetica Neue Light" panose="02000403000000020004"/>
              </a:rPr>
              <a:t>. This is what Illinois is doing. Issuing debt today, that will be paid back in the distant future, to pay its existing pensioners. </a:t>
            </a:r>
          </a:p>
          <a:p>
            <a:endParaRPr lang="en-GB" sz="1600" dirty="0">
              <a:latin typeface="Helvetica Neue Light" panose="02000403000000020004"/>
            </a:endParaRPr>
          </a:p>
        </p:txBody>
      </p:sp>
    </p:spTree>
    <p:extLst>
      <p:ext uri="{BB962C8B-B14F-4D97-AF65-F5344CB8AC3E}">
        <p14:creationId xmlns:p14="http://schemas.microsoft.com/office/powerpoint/2010/main" val="20059939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Illinois: concerns</a:t>
            </a:r>
            <a:br>
              <a:rPr lang="en-US" b="0" dirty="0">
                <a:latin typeface="Gotham" panose="02000504050000020004" pitchFamily="2" charset="0"/>
              </a:rPr>
            </a:br>
            <a:r>
              <a:rPr lang="en-US" sz="1600" b="0" dirty="0">
                <a:solidFill>
                  <a:schemeClr val="tx1"/>
                </a:solidFill>
                <a:latin typeface="Gotham" panose="02000504050000020004" pitchFamily="2" charset="0"/>
              </a:rPr>
              <a:t>What is the plan for state pensions?</a:t>
            </a:r>
            <a:endParaRPr lang="en-US" b="0" dirty="0">
              <a:solidFill>
                <a:schemeClr val="tx1"/>
              </a:solidFill>
              <a:latin typeface="Gotham" panose="02000504050000020004" pitchFamily="2" charset="0"/>
            </a:endParaRPr>
          </a:p>
        </p:txBody>
      </p:sp>
      <p:sp>
        <p:nvSpPr>
          <p:cNvPr id="3" name="Text Placeholder 2">
            <a:extLst>
              <a:ext uri="{FF2B5EF4-FFF2-40B4-BE49-F238E27FC236}">
                <a16:creationId xmlns:a16="http://schemas.microsoft.com/office/drawing/2014/main" id="{0F81A0FB-E9EB-D46B-FA4B-6C0634166799}"/>
              </a:ext>
            </a:extLst>
          </p:cNvPr>
          <p:cNvSpPr>
            <a:spLocks noGrp="1"/>
          </p:cNvSpPr>
          <p:nvPr>
            <p:ph type="body" idx="1"/>
          </p:nvPr>
        </p:nvSpPr>
        <p:spPr/>
        <p:txBody>
          <a:bodyPr/>
          <a:lstStyle/>
          <a:p>
            <a:endParaRPr lang="en-GB"/>
          </a:p>
        </p:txBody>
      </p:sp>
      <p:sp>
        <p:nvSpPr>
          <p:cNvPr id="2" name="TextBox 1">
            <a:extLst>
              <a:ext uri="{FF2B5EF4-FFF2-40B4-BE49-F238E27FC236}">
                <a16:creationId xmlns:a16="http://schemas.microsoft.com/office/drawing/2014/main" id="{5A35ADF5-CF71-0BEE-9256-DC5FB9804554}"/>
              </a:ext>
            </a:extLst>
          </p:cNvPr>
          <p:cNvSpPr txBox="1"/>
          <p:nvPr/>
        </p:nvSpPr>
        <p:spPr>
          <a:xfrm>
            <a:off x="512063" y="1208581"/>
            <a:ext cx="8119873" cy="4585871"/>
          </a:xfrm>
          <a:prstGeom prst="rect">
            <a:avLst/>
          </a:prstGeom>
          <a:noFill/>
        </p:spPr>
        <p:txBody>
          <a:bodyPr wrap="square" rtlCol="0">
            <a:spAutoFit/>
          </a:bodyPr>
          <a:lstStyle/>
          <a:p>
            <a:r>
              <a:rPr lang="en-GB" sz="2000" dirty="0">
                <a:latin typeface="Helvetica Neue Light" panose="02000403000000020004"/>
              </a:rPr>
              <a:t>This would be my concern for Illinois:</a:t>
            </a:r>
          </a:p>
          <a:p>
            <a:pPr marL="285750" indent="-285750">
              <a:buFont typeface="Arial" panose="020B0604020202020204" pitchFamily="34" charset="0"/>
              <a:buChar char="•"/>
            </a:pPr>
            <a:r>
              <a:rPr lang="en-GB" sz="2000" dirty="0">
                <a:latin typeface="Helvetica Neue Light" panose="02000403000000020004"/>
              </a:rPr>
              <a:t>State pensions are a large chunk of the budget.</a:t>
            </a:r>
          </a:p>
          <a:p>
            <a:pPr marL="285750" indent="-285750">
              <a:buFont typeface="Arial" panose="020B0604020202020204" pitchFamily="34" charset="0"/>
              <a:buChar char="•"/>
            </a:pPr>
            <a:r>
              <a:rPr lang="en-GB" sz="2000" dirty="0">
                <a:latin typeface="Helvetica Neue Light" panose="02000403000000020004"/>
              </a:rPr>
              <a:t>Headcount is rising. So the number of people with future pension claims is rising. </a:t>
            </a:r>
          </a:p>
          <a:p>
            <a:endParaRPr lang="en-GB" sz="2000" dirty="0">
              <a:latin typeface="Helvetica Neue Light" panose="02000403000000020004"/>
            </a:endParaRPr>
          </a:p>
          <a:p>
            <a:r>
              <a:rPr lang="en-GB" sz="2000" dirty="0">
                <a:latin typeface="Helvetica Neue Light" panose="02000403000000020004"/>
              </a:rPr>
              <a:t>My question:  How are pension payments funded? What are the options?</a:t>
            </a:r>
          </a:p>
          <a:p>
            <a:endParaRPr lang="en-GB" sz="1600" dirty="0">
              <a:latin typeface="Helvetica Neue Light" panose="02000403000000020004"/>
            </a:endParaRPr>
          </a:p>
          <a:p>
            <a:pPr marL="285750" indent="-285750">
              <a:buFont typeface="Arial" panose="020B0604020202020204" pitchFamily="34" charset="0"/>
              <a:buChar char="•"/>
            </a:pPr>
            <a:r>
              <a:rPr lang="en-GB" sz="2000" dirty="0">
                <a:solidFill>
                  <a:srgbClr val="00B050"/>
                </a:solidFill>
                <a:latin typeface="Helvetica Neue Light" panose="02000403000000020004"/>
              </a:rPr>
              <a:t>Funding today from the past.</a:t>
            </a:r>
            <a:endParaRPr lang="en-GB" sz="2000" dirty="0">
              <a:latin typeface="Helvetica Neue Light" panose="02000403000000020004"/>
            </a:endParaRPr>
          </a:p>
          <a:p>
            <a:pPr marL="285750" indent="-285750">
              <a:buFont typeface="Arial" panose="020B0604020202020204" pitchFamily="34" charset="0"/>
              <a:buChar char="•"/>
            </a:pPr>
            <a:endParaRPr lang="en-GB" sz="2000" dirty="0">
              <a:latin typeface="Helvetica Neue Light" panose="02000403000000020004"/>
            </a:endParaRPr>
          </a:p>
          <a:p>
            <a:pPr marL="285750" indent="-285750">
              <a:buFont typeface="Arial" panose="020B0604020202020204" pitchFamily="34" charset="0"/>
              <a:buChar char="•"/>
            </a:pPr>
            <a:r>
              <a:rPr lang="en-GB" sz="2000" dirty="0">
                <a:solidFill>
                  <a:srgbClr val="FFC000"/>
                </a:solidFill>
                <a:latin typeface="Helvetica Neue Light" panose="02000403000000020004"/>
              </a:rPr>
              <a:t>Funding today from today. </a:t>
            </a:r>
            <a:endParaRPr lang="en-GB" sz="2000" dirty="0">
              <a:latin typeface="Helvetica Neue Light" panose="02000403000000020004"/>
            </a:endParaRPr>
          </a:p>
          <a:p>
            <a:pPr marL="285750" indent="-285750">
              <a:buFont typeface="Arial" panose="020B0604020202020204" pitchFamily="34" charset="0"/>
              <a:buChar char="•"/>
            </a:pPr>
            <a:endParaRPr lang="en-GB" sz="2000" dirty="0">
              <a:latin typeface="Helvetica Neue Light" panose="02000403000000020004"/>
            </a:endParaRPr>
          </a:p>
          <a:p>
            <a:pPr marL="285750" indent="-285750">
              <a:buFont typeface="Arial" panose="020B0604020202020204" pitchFamily="34" charset="0"/>
              <a:buChar char="•"/>
            </a:pPr>
            <a:r>
              <a:rPr lang="en-GB" sz="2000" dirty="0">
                <a:solidFill>
                  <a:srgbClr val="FF0000"/>
                </a:solidFill>
                <a:latin typeface="Helvetica Neue Light" panose="02000403000000020004"/>
              </a:rPr>
              <a:t>Funding today from the future. </a:t>
            </a:r>
            <a:endParaRPr lang="en-GB" sz="2000" dirty="0">
              <a:latin typeface="Helvetica Neue Light" panose="02000403000000020004"/>
            </a:endParaRPr>
          </a:p>
          <a:p>
            <a:endParaRPr lang="en-GB" sz="1600" dirty="0">
              <a:latin typeface="Helvetica Neue Light" panose="02000403000000020004"/>
            </a:endParaRPr>
          </a:p>
          <a:p>
            <a:r>
              <a:rPr lang="en-GB" sz="2000" u="sng" dirty="0">
                <a:latin typeface="Helvetica Neue Light" panose="02000403000000020004"/>
              </a:rPr>
              <a:t>Is this sustainable?</a:t>
            </a:r>
            <a:r>
              <a:rPr lang="en-GB" sz="2000" dirty="0">
                <a:latin typeface="Helvetica Neue Light" panose="02000403000000020004"/>
              </a:rPr>
              <a:t>  Not clear. Will depend on future growth and demographics. </a:t>
            </a:r>
          </a:p>
        </p:txBody>
      </p:sp>
    </p:spTree>
    <p:extLst>
      <p:ext uri="{BB962C8B-B14F-4D97-AF65-F5344CB8AC3E}">
        <p14:creationId xmlns:p14="http://schemas.microsoft.com/office/powerpoint/2010/main" val="14222667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Shape 23"/>
        <p:cNvGrpSpPr/>
        <p:nvPr/>
      </p:nvGrpSpPr>
      <p:grpSpPr>
        <a:xfrm>
          <a:off x="0" y="0"/>
          <a:ext cx="0" cy="0"/>
          <a:chOff x="0" y="0"/>
          <a:chExt cx="0" cy="0"/>
        </a:xfrm>
      </p:grpSpPr>
      <p:sp>
        <p:nvSpPr>
          <p:cNvPr id="26" name="Google Shape;26;p4"/>
          <p:cNvSpPr txBox="1">
            <a:spLocks noGrp="1"/>
          </p:cNvSpPr>
          <p:nvPr>
            <p:ph type="body" idx="4294967295"/>
          </p:nvPr>
        </p:nvSpPr>
        <p:spPr>
          <a:xfrm>
            <a:off x="310896" y="2889695"/>
            <a:ext cx="8245475" cy="2276475"/>
          </a:xfrm>
          <a:prstGeom prst="rect">
            <a:avLst/>
          </a:prstGeom>
          <a:noFill/>
          <a:ln>
            <a:noFill/>
          </a:ln>
        </p:spPr>
        <p:txBody>
          <a:bodyPr spcFirstLastPara="1" wrap="square" lIns="91425" tIns="45700" rIns="91425" bIns="45700" anchor="t" anchorCtr="0">
            <a:noAutofit/>
          </a:bodyPr>
          <a:lstStyle/>
          <a:p>
            <a:pPr marL="0" indent="0" algn="ctr"/>
            <a:r>
              <a:rPr lang="en-US" sz="3200" dirty="0">
                <a:solidFill>
                  <a:schemeClr val="bg1"/>
                </a:solidFill>
                <a:latin typeface="Gotham" panose="02000504050000020004" pitchFamily="2" charset="0"/>
              </a:rPr>
              <a:t>Break</a:t>
            </a:r>
          </a:p>
        </p:txBody>
      </p:sp>
      <p:pic>
        <p:nvPicPr>
          <p:cNvPr id="1034" name="Picture 10" descr="coffee icon">
            <a:extLst>
              <a:ext uri="{FF2B5EF4-FFF2-40B4-BE49-F238E27FC236}">
                <a16:creationId xmlns:a16="http://schemas.microsoft.com/office/drawing/2014/main" id="{2552978D-1D1F-CC10-5187-9FEBE763A1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9762" y="3704081"/>
            <a:ext cx="905701" cy="905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355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865266AA-0E08-FAFF-D982-6E618C0593B3}"/>
              </a:ext>
            </a:extLst>
          </p:cNvPr>
          <p:cNvSpPr/>
          <p:nvPr/>
        </p:nvSpPr>
        <p:spPr>
          <a:xfrm>
            <a:off x="1261872" y="5111496"/>
            <a:ext cx="1947672" cy="47102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a:extLst>
              <a:ext uri="{FF2B5EF4-FFF2-40B4-BE49-F238E27FC236}">
                <a16:creationId xmlns:a16="http://schemas.microsoft.com/office/drawing/2014/main" id="{4C4EE801-1070-4CDF-EE98-FFDB494ED5A7}"/>
              </a:ext>
            </a:extLst>
          </p:cNvPr>
          <p:cNvSpPr>
            <a:spLocks noGrp="1"/>
          </p:cNvSpPr>
          <p:nvPr>
            <p:ph type="title"/>
          </p:nvPr>
        </p:nvSpPr>
        <p:spPr>
          <a:xfrm>
            <a:off x="265557" y="225871"/>
            <a:ext cx="8245475" cy="772568"/>
          </a:xfrm>
        </p:spPr>
        <p:txBody>
          <a:bodyPr/>
          <a:lstStyle/>
          <a:p>
            <a:r>
              <a:rPr lang="en-US" b="0" dirty="0">
                <a:latin typeface="Gotham" panose="02000504050000020004" pitchFamily="2" charset="0"/>
              </a:rPr>
              <a:t>Spending - China</a:t>
            </a:r>
            <a:br>
              <a:rPr lang="en-US" b="0" dirty="0">
                <a:latin typeface="Gotham" panose="02000504050000020004" pitchFamily="2" charset="0"/>
              </a:rPr>
            </a:br>
            <a:r>
              <a:rPr lang="en-US" sz="1600" b="0" i="1" dirty="0">
                <a:solidFill>
                  <a:schemeClr val="tx1"/>
                </a:solidFill>
                <a:latin typeface="Gotham" panose="02000504050000020004" pitchFamily="2" charset="0"/>
              </a:rPr>
              <a:t>What does the government spend on?</a:t>
            </a:r>
            <a:endParaRPr lang="en-US" b="0" i="1" dirty="0">
              <a:solidFill>
                <a:schemeClr val="tx1"/>
              </a:solidFill>
              <a:latin typeface="Gotham" panose="02000504050000020004" pitchFamily="2" charset="0"/>
            </a:endParaRPr>
          </a:p>
        </p:txBody>
      </p:sp>
      <p:pic>
        <p:nvPicPr>
          <p:cNvPr id="4" name="Graphic 3">
            <a:extLst>
              <a:ext uri="{FF2B5EF4-FFF2-40B4-BE49-F238E27FC236}">
                <a16:creationId xmlns:a16="http://schemas.microsoft.com/office/drawing/2014/main" id="{BC9F0B3C-9A9C-7AA4-E72A-8143B987B8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1789" y="998438"/>
            <a:ext cx="4905393" cy="5001041"/>
          </a:xfrm>
          <a:prstGeom prst="rect">
            <a:avLst/>
          </a:prstGeom>
        </p:spPr>
      </p:pic>
    </p:spTree>
    <p:extLst>
      <p:ext uri="{BB962C8B-B14F-4D97-AF65-F5344CB8AC3E}">
        <p14:creationId xmlns:p14="http://schemas.microsoft.com/office/powerpoint/2010/main" val="34828686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5565E7F-C7A6-D149-870C-47E6BA433777}"/>
              </a:ext>
            </a:extLst>
          </p:cNvPr>
          <p:cNvSpPr>
            <a:spLocks noGrp="1"/>
          </p:cNvSpPr>
          <p:nvPr>
            <p:ph type="ctrTitle"/>
          </p:nvPr>
        </p:nvSpPr>
        <p:spPr>
          <a:xfrm>
            <a:off x="1044344" y="1396733"/>
            <a:ext cx="7615238" cy="1214157"/>
          </a:xfrm>
        </p:spPr>
        <p:txBody>
          <a:bodyPr/>
          <a:lstStyle/>
          <a:p>
            <a:r>
              <a:rPr lang="en-US" dirty="0"/>
              <a:t>Economics for Public Policy</a:t>
            </a:r>
          </a:p>
        </p:txBody>
      </p:sp>
      <p:sp>
        <p:nvSpPr>
          <p:cNvPr id="9" name="Subtitle 8">
            <a:extLst>
              <a:ext uri="{FF2B5EF4-FFF2-40B4-BE49-F238E27FC236}">
                <a16:creationId xmlns:a16="http://schemas.microsoft.com/office/drawing/2014/main" id="{36C323E6-7AD5-EA41-8CF6-E44CA8D751D0}"/>
              </a:ext>
            </a:extLst>
          </p:cNvPr>
          <p:cNvSpPr>
            <a:spLocks noGrp="1"/>
          </p:cNvSpPr>
          <p:nvPr>
            <p:ph type="subTitle" idx="1"/>
          </p:nvPr>
        </p:nvSpPr>
        <p:spPr>
          <a:xfrm>
            <a:off x="1044345" y="2793458"/>
            <a:ext cx="7615237" cy="468157"/>
          </a:xfrm>
        </p:spPr>
        <p:txBody>
          <a:bodyPr/>
          <a:lstStyle/>
          <a:p>
            <a:r>
              <a:rPr lang="en-GB" dirty="0">
                <a:effectLst/>
                <a:latin typeface="Roboto" pitchFamily="2" charset="0"/>
              </a:rPr>
              <a:t>LECTURE 11. </a:t>
            </a:r>
          </a:p>
          <a:p>
            <a:r>
              <a:rPr lang="en-GB" dirty="0">
                <a:latin typeface="Roboto" pitchFamily="2" charset="0"/>
              </a:rPr>
              <a:t>GOVERNMENT 1 – SPENDING AND DEBT</a:t>
            </a:r>
            <a:endParaRPr lang="en-GB" dirty="0">
              <a:effectLst/>
              <a:latin typeface="Roboto" pitchFamily="2" charset="0"/>
            </a:endParaRPr>
          </a:p>
        </p:txBody>
      </p:sp>
      <p:sp>
        <p:nvSpPr>
          <p:cNvPr id="10" name="Text Placeholder 9">
            <a:extLst>
              <a:ext uri="{FF2B5EF4-FFF2-40B4-BE49-F238E27FC236}">
                <a16:creationId xmlns:a16="http://schemas.microsoft.com/office/drawing/2014/main" id="{7B9087AC-3B6C-7340-9C1D-41EB93C6D8CD}"/>
              </a:ext>
            </a:extLst>
          </p:cNvPr>
          <p:cNvSpPr>
            <a:spLocks noGrp="1"/>
          </p:cNvSpPr>
          <p:nvPr>
            <p:ph type="body" sz="quarter" idx="10"/>
          </p:nvPr>
        </p:nvSpPr>
        <p:spPr>
          <a:xfrm>
            <a:off x="1044344" y="3702743"/>
            <a:ext cx="7615237" cy="1161887"/>
          </a:xfrm>
        </p:spPr>
        <p:txBody>
          <a:bodyPr/>
          <a:lstStyle/>
          <a:p>
            <a:pPr>
              <a:defRPr/>
            </a:pPr>
            <a:endParaRPr lang="en-GB" dirty="0">
              <a:latin typeface="Arial" panose="020B0604020202020204" pitchFamily="34" charset="0"/>
              <a:cs typeface="Arial" panose="020B0604020202020204" pitchFamily="34" charset="0"/>
            </a:endParaRPr>
          </a:p>
          <a:p>
            <a:pPr>
              <a:defRPr/>
            </a:pPr>
            <a:endParaRPr lang="en-GB" dirty="0">
              <a:latin typeface="Arial" panose="020B0604020202020204" pitchFamily="34" charset="0"/>
              <a:cs typeface="Arial" panose="020B0604020202020204" pitchFamily="34" charset="0"/>
            </a:endParaRPr>
          </a:p>
          <a:p>
            <a:pPr>
              <a:defRPr/>
            </a:pPr>
            <a:r>
              <a:rPr lang="en-GB" dirty="0">
                <a:latin typeface="Arial" panose="020B0604020202020204" pitchFamily="34" charset="0"/>
                <a:cs typeface="Arial" panose="020B0604020202020204" pitchFamily="34" charset="0"/>
              </a:rPr>
              <a:t>Richard Davies</a:t>
            </a:r>
          </a:p>
          <a:p>
            <a:pPr>
              <a:defRPr/>
            </a:pPr>
            <a:endParaRPr lang="en-GB" dirty="0">
              <a:latin typeface="Arial" panose="020B0604020202020204" pitchFamily="34" charset="0"/>
              <a:cs typeface="Arial" panose="020B0604020202020204" pitchFamily="34" charset="0"/>
            </a:endParaRPr>
          </a:p>
          <a:p>
            <a:pPr>
              <a:defRPr/>
            </a:pPr>
            <a:r>
              <a:rPr lang="en-GB" i="1" dirty="0">
                <a:latin typeface="Arial" panose="020B0604020202020204" pitchFamily="34" charset="0"/>
                <a:cs typeface="Arial" panose="020B0604020202020204" pitchFamily="34" charset="0"/>
              </a:rPr>
              <a:t>Winter Term, 2024</a:t>
            </a:r>
          </a:p>
        </p:txBody>
      </p:sp>
      <p:pic>
        <p:nvPicPr>
          <p:cNvPr id="6" name="Picture 5" descr="A picture containing text, font, screenshot, graphics&#10;&#10;Description automatically generated">
            <a:extLst>
              <a:ext uri="{FF2B5EF4-FFF2-40B4-BE49-F238E27FC236}">
                <a16:creationId xmlns:a16="http://schemas.microsoft.com/office/drawing/2014/main" id="{17C26F7C-15D9-3FE3-FFE4-5929F29AFC04}"/>
              </a:ext>
            </a:extLst>
          </p:cNvPr>
          <p:cNvPicPr>
            <a:picLocks noChangeAspect="1"/>
          </p:cNvPicPr>
          <p:nvPr/>
        </p:nvPicPr>
        <p:blipFill>
          <a:blip r:embed="rId2"/>
          <a:stretch>
            <a:fillRect/>
          </a:stretch>
        </p:blipFill>
        <p:spPr>
          <a:xfrm>
            <a:off x="278506" y="317991"/>
            <a:ext cx="2168329" cy="734822"/>
          </a:xfrm>
          <a:prstGeom prst="rect">
            <a:avLst/>
          </a:prstGeom>
        </p:spPr>
      </p:pic>
      <p:sp>
        <p:nvSpPr>
          <p:cNvPr id="22" name="Rectangle 15">
            <a:extLst>
              <a:ext uri="{FF2B5EF4-FFF2-40B4-BE49-F238E27FC236}">
                <a16:creationId xmlns:a16="http://schemas.microsoft.com/office/drawing/2014/main" id="{2BF85ED2-BB73-032D-CF20-81B453361D17}"/>
              </a:ext>
            </a:extLst>
          </p:cNvPr>
          <p:cNvSpPr>
            <a:spLocks noChangeArrowheads="1"/>
          </p:cNvSpPr>
          <p:nvPr/>
        </p:nvSpPr>
        <p:spPr bwMode="auto">
          <a:xfrm>
            <a:off x="1" y="7187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Arial"/>
              <a:sym typeface="Arial"/>
            </a:endParaRPr>
          </a:p>
        </p:txBody>
      </p:sp>
    </p:spTree>
    <p:extLst>
      <p:ext uri="{BB962C8B-B14F-4D97-AF65-F5344CB8AC3E}">
        <p14:creationId xmlns:p14="http://schemas.microsoft.com/office/powerpoint/2010/main" val="5765076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Macro menu</a:t>
            </a:r>
            <a:br>
              <a:rPr lang="en-US" b="0" dirty="0">
                <a:latin typeface="Gotham" panose="02000504050000020004" pitchFamily="2" charset="0"/>
              </a:rPr>
            </a:br>
            <a:r>
              <a:rPr lang="en-US" sz="1600" b="0" dirty="0">
                <a:solidFill>
                  <a:schemeClr val="tx1"/>
                </a:solidFill>
                <a:latin typeface="Gotham" panose="02000504050000020004" pitchFamily="2" charset="0"/>
              </a:rPr>
              <a:t>Where we’ve been, and where we are heading….</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69EB82AB-616C-0E65-55EC-994CAE22417A}"/>
              </a:ext>
            </a:extLst>
          </p:cNvPr>
          <p:cNvSpPr>
            <a:spLocks noGrp="1"/>
          </p:cNvSpPr>
          <p:nvPr>
            <p:ph type="body" idx="1"/>
          </p:nvPr>
        </p:nvSpPr>
        <p:spPr/>
        <p:txBody>
          <a:bodyPr/>
          <a:lstStyle/>
          <a:p>
            <a:endParaRPr lang="en-GB"/>
          </a:p>
        </p:txBody>
      </p:sp>
      <p:sp>
        <p:nvSpPr>
          <p:cNvPr id="3" name="Rectangle: Rounded Corners 2">
            <a:extLst>
              <a:ext uri="{FF2B5EF4-FFF2-40B4-BE49-F238E27FC236}">
                <a16:creationId xmlns:a16="http://schemas.microsoft.com/office/drawing/2014/main" id="{A97B3B33-FF27-6E5D-80B4-E567C3F28CDF}"/>
              </a:ext>
            </a:extLst>
          </p:cNvPr>
          <p:cNvSpPr/>
          <p:nvPr/>
        </p:nvSpPr>
        <p:spPr>
          <a:xfrm>
            <a:off x="521208" y="1252627"/>
            <a:ext cx="2852928" cy="205101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FFFFFF"/>
              </a:solidFill>
              <a:effectLst/>
              <a:uLnTx/>
              <a:uFillTx/>
              <a:latin typeface="Helvetica Neue Light" panose="02000403000000020004"/>
              <a:ea typeface="+mn-ea"/>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1" i="0" u="none" strike="noStrike" kern="0" cap="none" spc="0" normalizeH="0" baseline="0" noProof="0" dirty="0">
                <a:ln>
                  <a:noFill/>
                </a:ln>
                <a:solidFill>
                  <a:srgbClr val="FFFFFF"/>
                </a:solidFill>
                <a:effectLst/>
                <a:uLnTx/>
                <a:uFillTx/>
                <a:latin typeface="Helvetica Neue Light" panose="02000403000000020004"/>
                <a:ea typeface="+mn-ea"/>
                <a:cs typeface="+mn-cs"/>
                <a:sym typeface="Arial"/>
              </a:rPr>
              <a:t>Previously: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FFFFFF"/>
                </a:solidFill>
                <a:effectLst/>
                <a:uLnTx/>
                <a:uFillTx/>
                <a:latin typeface="Helvetica Neue Light" panose="02000403000000020004"/>
                <a:ea typeface="+mn-ea"/>
                <a:cs typeface="+mn-cs"/>
                <a:sym typeface="Arial"/>
              </a:rPr>
              <a:t>GDP and Visualisation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FFFFFF"/>
                </a:solidFill>
                <a:effectLst/>
                <a:uLnTx/>
                <a:uFillTx/>
                <a:latin typeface="Helvetica Neue Light" panose="02000403000000020004"/>
                <a:ea typeface="+mn-ea"/>
                <a:cs typeface="+mn-cs"/>
                <a:sym typeface="Arial"/>
              </a:rPr>
              <a:t>Growth and Recessions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FFFFFF"/>
                </a:solidFill>
                <a:effectLst/>
                <a:uLnTx/>
                <a:uFillTx/>
                <a:latin typeface="Helvetica Neue Light" panose="02000403000000020004"/>
                <a:ea typeface="+mn-ea"/>
                <a:cs typeface="+mn-cs"/>
                <a:sym typeface="Arial"/>
              </a:rPr>
              <a:t>Jobs and Wages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FFFFFF"/>
                </a:solidFill>
                <a:effectLst/>
                <a:uLnTx/>
                <a:uFillTx/>
                <a:latin typeface="Helvetica Neue Light" panose="02000403000000020004"/>
                <a:ea typeface="+mn-ea"/>
                <a:cs typeface="+mn-cs"/>
                <a:sym typeface="Arial"/>
              </a:rPr>
              <a:t>Currencies and Inflation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FFFFFF"/>
                </a:solidFill>
                <a:effectLst/>
                <a:uLnTx/>
                <a:uFillTx/>
                <a:latin typeface="Helvetica Neue Light" panose="02000403000000020004"/>
                <a:ea typeface="+mn-ea"/>
                <a:cs typeface="+mn-cs"/>
                <a:sym typeface="Arial"/>
              </a:rPr>
              <a:t>Market Crashes and Bank Runs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FFFFFF"/>
                </a:solidFill>
                <a:effectLst/>
                <a:uLnTx/>
                <a:uFillTx/>
                <a:latin typeface="Helvetica Neue Light" panose="02000403000000020004"/>
                <a:ea typeface="+mn-ea"/>
                <a:cs typeface="+mn-cs"/>
                <a:sym typeface="Arial"/>
              </a:rPr>
              <a:t>Spending</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FFFFFF"/>
              </a:solidFill>
              <a:effectLst/>
              <a:uLnTx/>
              <a:uFillTx/>
              <a:latin typeface="Arial"/>
              <a:ea typeface="+mn-ea"/>
              <a:cs typeface="+mn-cs"/>
              <a:sym typeface="Arial"/>
            </a:endParaRPr>
          </a:p>
        </p:txBody>
      </p:sp>
      <p:cxnSp>
        <p:nvCxnSpPr>
          <p:cNvPr id="7" name="Straight Arrow Connector 6">
            <a:extLst>
              <a:ext uri="{FF2B5EF4-FFF2-40B4-BE49-F238E27FC236}">
                <a16:creationId xmlns:a16="http://schemas.microsoft.com/office/drawing/2014/main" id="{6EFFFB1C-F899-1029-29F4-6BA20E63A151}"/>
              </a:ext>
            </a:extLst>
          </p:cNvPr>
          <p:cNvCxnSpPr>
            <a:cxnSpLocks/>
          </p:cNvCxnSpPr>
          <p:nvPr/>
        </p:nvCxnSpPr>
        <p:spPr>
          <a:xfrm>
            <a:off x="3474720" y="2011680"/>
            <a:ext cx="329184" cy="0"/>
          </a:xfrm>
          <a:prstGeom prst="straightConnector1">
            <a:avLst/>
          </a:prstGeom>
          <a:ln>
            <a:solidFill>
              <a:srgbClr val="80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956A3BCC-EA87-D0F4-3FED-456E8C270113}"/>
              </a:ext>
            </a:extLst>
          </p:cNvPr>
          <p:cNvSpPr/>
          <p:nvPr/>
        </p:nvSpPr>
        <p:spPr>
          <a:xfrm>
            <a:off x="3904488" y="1252628"/>
            <a:ext cx="4782312" cy="467877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1" u="none" strike="noStrike" kern="0" cap="none" spc="0" normalizeH="0" baseline="0" noProof="0" dirty="0">
                <a:ln>
                  <a:noFill/>
                </a:ln>
                <a:solidFill>
                  <a:srgbClr val="000000"/>
                </a:solidFill>
                <a:effectLst/>
                <a:uLnTx/>
                <a:uFillTx/>
                <a:latin typeface="Arial"/>
                <a:ea typeface="+mn-ea"/>
                <a:cs typeface="+mn-cs"/>
                <a:sym typeface="Arial"/>
              </a:rPr>
              <a:t>Today: Tax</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200" b="0"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dirty="0">
                <a:ln>
                  <a:noFill/>
                </a:ln>
                <a:solidFill>
                  <a:srgbClr val="C00000"/>
                </a:solidFill>
                <a:effectLst/>
                <a:uLnTx/>
                <a:uFillTx/>
                <a:latin typeface="Arial"/>
                <a:ea typeface="+mn-ea"/>
                <a:cs typeface="+mn-cs"/>
                <a:sym typeface="Arial"/>
              </a:rPr>
              <a:t>Facts: taxation</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dirty="0">
                <a:ln>
                  <a:noFill/>
                </a:ln>
                <a:solidFill>
                  <a:srgbClr val="000000"/>
                </a:solidFill>
                <a:effectLst/>
                <a:uLnTx/>
                <a:uFillTx/>
                <a:latin typeface="Arial"/>
                <a:ea typeface="+mn-ea"/>
                <a:cs typeface="+mn-cs"/>
                <a:sym typeface="Arial"/>
              </a:rPr>
              <a:t>What are the big taxes and how much do they raise?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200" b="0"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dirty="0">
                <a:ln>
                  <a:noFill/>
                </a:ln>
                <a:solidFill>
                  <a:srgbClr val="C00000"/>
                </a:solidFill>
                <a:effectLst/>
                <a:uLnTx/>
                <a:uFillTx/>
                <a:latin typeface="Arial"/>
                <a:ea typeface="+mn-ea"/>
                <a:cs typeface="+mn-cs"/>
                <a:sym typeface="Arial"/>
              </a:rPr>
              <a:t>Tax troubles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dirty="0">
                <a:ln>
                  <a:noFill/>
                </a:ln>
                <a:solidFill>
                  <a:srgbClr val="000000"/>
                </a:solidFill>
                <a:effectLst/>
                <a:uLnTx/>
                <a:uFillTx/>
                <a:latin typeface="Arial"/>
                <a:ea typeface="+mn-ea"/>
                <a:cs typeface="+mn-cs"/>
                <a:sym typeface="Arial"/>
              </a:rPr>
              <a:t>Distortions and how to design a good tax.</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200" b="0"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dirty="0">
                <a:ln>
                  <a:noFill/>
                </a:ln>
                <a:solidFill>
                  <a:srgbClr val="C00000"/>
                </a:solidFill>
                <a:effectLst/>
                <a:uLnTx/>
                <a:uFillTx/>
                <a:latin typeface="Arial"/>
                <a:ea typeface="+mn-ea"/>
                <a:cs typeface="+mn-cs"/>
                <a:sym typeface="Arial"/>
              </a:rPr>
              <a:t>Shaping behaviour</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dirty="0">
                <a:ln>
                  <a:noFill/>
                </a:ln>
                <a:solidFill>
                  <a:srgbClr val="000000"/>
                </a:solidFill>
                <a:effectLst/>
                <a:uLnTx/>
                <a:uFillTx/>
                <a:latin typeface="Arial"/>
                <a:ea typeface="+mn-ea"/>
                <a:cs typeface="+mn-cs"/>
                <a:sym typeface="Arial"/>
              </a:rPr>
              <a:t>Taxes that are designed to distort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200" b="0"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dirty="0">
                <a:ln>
                  <a:noFill/>
                </a:ln>
                <a:solidFill>
                  <a:srgbClr val="C00000"/>
                </a:solidFill>
                <a:effectLst/>
                <a:uLnTx/>
                <a:uFillTx/>
                <a:latin typeface="Arial"/>
                <a:ea typeface="+mn-ea"/>
                <a:cs typeface="+mn-cs"/>
                <a:sym typeface="Arial"/>
              </a:rPr>
              <a:t>Spending and saving</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dirty="0">
                <a:ln>
                  <a:noFill/>
                </a:ln>
                <a:solidFill>
                  <a:srgbClr val="000000"/>
                </a:solidFill>
                <a:effectLst/>
                <a:uLnTx/>
                <a:uFillTx/>
                <a:latin typeface="Arial"/>
                <a:ea typeface="+mn-ea"/>
                <a:cs typeface="+mn-cs"/>
                <a:sym typeface="Arial"/>
              </a:rPr>
              <a:t>Theory and facts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200" b="0"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dirty="0">
                <a:ln>
                  <a:noFill/>
                </a:ln>
                <a:solidFill>
                  <a:srgbClr val="C00000"/>
                </a:solidFill>
                <a:effectLst/>
                <a:uLnTx/>
                <a:uFillTx/>
                <a:latin typeface="Arial"/>
                <a:ea typeface="+mn-ea"/>
                <a:cs typeface="+mn-cs"/>
                <a:sym typeface="Arial"/>
              </a:rPr>
              <a:t>Tax and the cycle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dirty="0">
                <a:ln>
                  <a:noFill/>
                </a:ln>
                <a:solidFill>
                  <a:srgbClr val="000000"/>
                </a:solidFill>
                <a:effectLst/>
                <a:uLnTx/>
                <a:uFillTx/>
                <a:latin typeface="Arial"/>
                <a:ea typeface="+mn-ea"/>
                <a:cs typeface="+mn-cs"/>
                <a:sym typeface="Arial"/>
              </a:rPr>
              <a:t>How tax stimulus works, and how it doesn’t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200" b="0" i="0" u="none" strike="noStrike" kern="0" cap="none" spc="0" normalizeH="0" baseline="0" noProof="0" dirty="0">
              <a:ln>
                <a:noFill/>
              </a:ln>
              <a:solidFill>
                <a:srgbClr val="000000"/>
              </a:solidFill>
              <a:effectLst/>
              <a:uLnTx/>
              <a:uFillTx/>
              <a:latin typeface="Arial"/>
              <a:ea typeface="+mn-ea"/>
              <a:cs typeface="+mn-cs"/>
              <a:sym typeface="Arial"/>
            </a:endParaRPr>
          </a:p>
        </p:txBody>
      </p:sp>
      <p:sp>
        <p:nvSpPr>
          <p:cNvPr id="10" name="Rectangle: Rounded Corners 9">
            <a:extLst>
              <a:ext uri="{FF2B5EF4-FFF2-40B4-BE49-F238E27FC236}">
                <a16:creationId xmlns:a16="http://schemas.microsoft.com/office/drawing/2014/main" id="{10C9A795-F6F3-2043-57A6-3617C2A72D21}"/>
              </a:ext>
            </a:extLst>
          </p:cNvPr>
          <p:cNvSpPr/>
          <p:nvPr/>
        </p:nvSpPr>
        <p:spPr>
          <a:xfrm>
            <a:off x="521208" y="4376828"/>
            <a:ext cx="2852928" cy="155458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1" i="0" u="none" strike="noStrike" kern="0" cap="none" spc="0" normalizeH="0" baseline="0" noProof="0" dirty="0">
                <a:ln>
                  <a:noFill/>
                </a:ln>
                <a:solidFill>
                  <a:srgbClr val="FFFFFF"/>
                </a:solidFill>
                <a:effectLst/>
                <a:uLnTx/>
                <a:uFillTx/>
                <a:latin typeface="Helvetica Neue Light" panose="02000403000000020004"/>
                <a:ea typeface="+mn-ea"/>
                <a:cs typeface="+mn-cs"/>
                <a:sym typeface="Arial"/>
              </a:rPr>
              <a:t>Next: </a:t>
            </a:r>
            <a:r>
              <a:rPr kumimoji="0" lang="en-GB" sz="1400" b="0" i="0" u="none" strike="noStrike" kern="0" cap="none" spc="0" normalizeH="0" baseline="0" noProof="0" dirty="0">
                <a:ln>
                  <a:noFill/>
                </a:ln>
                <a:solidFill>
                  <a:srgbClr val="FFFFFF"/>
                </a:solidFill>
                <a:effectLst/>
                <a:uLnTx/>
                <a:uFillTx/>
                <a:latin typeface="Helvetica Neue Light" panose="02000403000000020004"/>
                <a:ea typeface="+mn-ea"/>
                <a:cs typeface="+mn-cs"/>
                <a:sym typeface="Arial"/>
              </a:rPr>
              <a:t>Trade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FFFFFF"/>
              </a:solidFill>
              <a:effectLst/>
              <a:uLnTx/>
              <a:uFillTx/>
              <a:latin typeface="Helvetica Neue Light" panose="02000403000000020004"/>
              <a:ea typeface="+mn-ea"/>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FFFFFF"/>
                </a:solidFill>
                <a:effectLst/>
                <a:uLnTx/>
                <a:uFillTx/>
                <a:latin typeface="Helvetica Neue Light" panose="02000403000000020004"/>
                <a:ea typeface="+mn-ea"/>
                <a:cs typeface="+mn-cs"/>
                <a:sym typeface="Arial"/>
              </a:rPr>
              <a:t>Then: Long-term trends</a:t>
            </a:r>
            <a:endParaRPr kumimoji="0" lang="en-GB" sz="1400" b="0" i="0" u="none" strike="noStrike" kern="0" cap="none" spc="0" normalizeH="0" baseline="0" noProof="0" dirty="0">
              <a:ln>
                <a:noFill/>
              </a:ln>
              <a:solidFill>
                <a:srgbClr val="FFFFFF"/>
              </a:solidFill>
              <a:effectLst/>
              <a:uLnTx/>
              <a:uFillTx/>
              <a:latin typeface="Arial"/>
              <a:ea typeface="+mn-ea"/>
              <a:cs typeface="+mn-cs"/>
              <a:sym typeface="Arial"/>
            </a:endParaRPr>
          </a:p>
        </p:txBody>
      </p:sp>
      <p:cxnSp>
        <p:nvCxnSpPr>
          <p:cNvPr id="11" name="Straight Arrow Connector 10">
            <a:extLst>
              <a:ext uri="{FF2B5EF4-FFF2-40B4-BE49-F238E27FC236}">
                <a16:creationId xmlns:a16="http://schemas.microsoft.com/office/drawing/2014/main" id="{7444D5D0-D4CC-35F1-B6A1-8A43C8E4E5FD}"/>
              </a:ext>
            </a:extLst>
          </p:cNvPr>
          <p:cNvCxnSpPr>
            <a:cxnSpLocks/>
          </p:cNvCxnSpPr>
          <p:nvPr/>
        </p:nvCxnSpPr>
        <p:spPr>
          <a:xfrm flipH="1">
            <a:off x="3474720" y="5154118"/>
            <a:ext cx="303276" cy="0"/>
          </a:xfrm>
          <a:prstGeom prst="straightConnector1">
            <a:avLst/>
          </a:prstGeom>
          <a:ln>
            <a:solidFill>
              <a:srgbClr val="8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64453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Shape 23"/>
        <p:cNvGrpSpPr/>
        <p:nvPr/>
      </p:nvGrpSpPr>
      <p:grpSpPr>
        <a:xfrm>
          <a:off x="0" y="0"/>
          <a:ext cx="0" cy="0"/>
          <a:chOff x="0" y="0"/>
          <a:chExt cx="0" cy="0"/>
        </a:xfrm>
      </p:grpSpPr>
      <p:sp>
        <p:nvSpPr>
          <p:cNvPr id="26" name="Google Shape;26;p4"/>
          <p:cNvSpPr txBox="1">
            <a:spLocks noGrp="1"/>
          </p:cNvSpPr>
          <p:nvPr>
            <p:ph type="body" idx="4294967295"/>
          </p:nvPr>
        </p:nvSpPr>
        <p:spPr>
          <a:xfrm>
            <a:off x="449262" y="3063621"/>
            <a:ext cx="8245475" cy="4973638"/>
          </a:xfrm>
          <a:prstGeom prst="rect">
            <a:avLst/>
          </a:prstGeom>
          <a:noFill/>
          <a:ln>
            <a:noFill/>
          </a:ln>
        </p:spPr>
        <p:txBody>
          <a:bodyPr spcFirstLastPara="1" wrap="square" lIns="91425" tIns="45700" rIns="91425" bIns="45700" anchor="t" anchorCtr="0">
            <a:noAutofit/>
          </a:bodyPr>
          <a:lstStyle/>
          <a:p>
            <a:pPr marL="0" indent="0" algn="ctr"/>
            <a:r>
              <a:rPr lang="en-US" sz="3200" dirty="0">
                <a:solidFill>
                  <a:schemeClr val="bg1"/>
                </a:solidFill>
                <a:latin typeface="Gotham" panose="02000504050000020004" pitchFamily="2" charset="0"/>
              </a:rPr>
              <a:t>Motivation </a:t>
            </a:r>
          </a:p>
          <a:p>
            <a:pPr marL="0" indent="0" algn="ctr"/>
            <a:endParaRPr lang="en-US" sz="1800" dirty="0">
              <a:solidFill>
                <a:schemeClr val="bg1"/>
              </a:solidFill>
              <a:latin typeface="Gotham" panose="02000504050000020004" pitchFamily="2" charset="0"/>
            </a:endParaRPr>
          </a:p>
          <a:p>
            <a:pPr algn="ctr"/>
            <a:r>
              <a:rPr lang="en-US" sz="1800" i="1" dirty="0">
                <a:solidFill>
                  <a:schemeClr val="bg1"/>
                </a:solidFill>
                <a:latin typeface="Times New Roman" panose="02020603050405020304" pitchFamily="18" charset="0"/>
                <a:cs typeface="Times New Roman" panose="02020603050405020304" pitchFamily="18" charset="0"/>
              </a:rPr>
              <a:t>Tax Facts</a:t>
            </a:r>
          </a:p>
          <a:p>
            <a:pPr algn="ctr"/>
            <a:endParaRPr lang="en-US" sz="1800" i="1" dirty="0">
              <a:solidFill>
                <a:schemeClr val="bg1"/>
              </a:solidFill>
              <a:latin typeface="Times New Roman" panose="02020603050405020304" pitchFamily="18" charset="0"/>
              <a:cs typeface="Times New Roman" panose="02020603050405020304" pitchFamily="18" charset="0"/>
            </a:endParaRPr>
          </a:p>
          <a:p>
            <a:pPr algn="ctr"/>
            <a:endParaRPr lang="en-US" sz="1600" dirty="0">
              <a:solidFill>
                <a:schemeClr val="bg1"/>
              </a:solidFill>
              <a:latin typeface="Gotham" panose="02000504050000020004" pitchFamily="2" charset="0"/>
              <a:cs typeface="Times New Roman" panose="02020603050405020304" pitchFamily="18" charset="0"/>
            </a:endParaRPr>
          </a:p>
        </p:txBody>
      </p:sp>
    </p:spTree>
    <p:extLst>
      <p:ext uri="{BB962C8B-B14F-4D97-AF65-F5344CB8AC3E}">
        <p14:creationId xmlns:p14="http://schemas.microsoft.com/office/powerpoint/2010/main" val="11839448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Is America paying more tax?</a:t>
            </a:r>
            <a:br>
              <a:rPr lang="en-US" b="0" dirty="0">
                <a:latin typeface="Gotham" panose="02000504050000020004" pitchFamily="2" charset="0"/>
              </a:rPr>
            </a:br>
            <a:r>
              <a:rPr lang="en-US" sz="1600" b="0" dirty="0">
                <a:solidFill>
                  <a:schemeClr val="tx1"/>
                </a:solidFill>
                <a:latin typeface="Gotham" panose="02000504050000020004" pitchFamily="2" charset="0"/>
              </a:rPr>
              <a:t>On a long-run view: yes, much more</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FA613EC4-7F9D-D4A7-C38F-CCE8EDF60903}"/>
              </a:ext>
            </a:extLst>
          </p:cNvPr>
          <p:cNvSpPr>
            <a:spLocks noGrp="1"/>
          </p:cNvSpPr>
          <p:nvPr>
            <p:ph type="body" idx="1"/>
          </p:nvPr>
        </p:nvSpPr>
        <p:spPr/>
        <p:txBody>
          <a:bodyPr/>
          <a:lstStyle/>
          <a:p>
            <a:endParaRPr lang="en-GB"/>
          </a:p>
        </p:txBody>
      </p:sp>
      <p:pic>
        <p:nvPicPr>
          <p:cNvPr id="6" name="Picture 5">
            <a:extLst>
              <a:ext uri="{FF2B5EF4-FFF2-40B4-BE49-F238E27FC236}">
                <a16:creationId xmlns:a16="http://schemas.microsoft.com/office/drawing/2014/main" id="{AB491FE1-B2E1-8A67-6475-C2CA8F6A17D6}"/>
              </a:ext>
            </a:extLst>
          </p:cNvPr>
          <p:cNvPicPr>
            <a:picLocks noChangeAspect="1"/>
          </p:cNvPicPr>
          <p:nvPr/>
        </p:nvPicPr>
        <p:blipFill>
          <a:blip r:embed="rId3"/>
          <a:stretch>
            <a:fillRect/>
          </a:stretch>
        </p:blipFill>
        <p:spPr>
          <a:xfrm>
            <a:off x="535857" y="1185765"/>
            <a:ext cx="6592530" cy="5519516"/>
          </a:xfrm>
          <a:prstGeom prst="rect">
            <a:avLst/>
          </a:prstGeom>
        </p:spPr>
      </p:pic>
    </p:spTree>
    <p:extLst>
      <p:ext uri="{BB962C8B-B14F-4D97-AF65-F5344CB8AC3E}">
        <p14:creationId xmlns:p14="http://schemas.microsoft.com/office/powerpoint/2010/main" val="8258635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Is America paying more tax?</a:t>
            </a:r>
            <a:br>
              <a:rPr lang="en-US" b="0" dirty="0">
                <a:latin typeface="Gotham" panose="02000504050000020004" pitchFamily="2" charset="0"/>
              </a:rPr>
            </a:br>
            <a:r>
              <a:rPr lang="en-US" sz="1600" b="0" dirty="0">
                <a:solidFill>
                  <a:schemeClr val="tx1"/>
                </a:solidFill>
                <a:latin typeface="Gotham" panose="02000504050000020004" pitchFamily="2" charset="0"/>
              </a:rPr>
              <a:t>Post-WW2 US tax take is 15-17% most years. </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7EBB9D2A-7F62-F640-A465-A5113F065346}"/>
              </a:ext>
            </a:extLst>
          </p:cNvPr>
          <p:cNvSpPr>
            <a:spLocks noGrp="1"/>
          </p:cNvSpPr>
          <p:nvPr>
            <p:ph type="body" idx="1"/>
          </p:nvPr>
        </p:nvSpPr>
        <p:spPr/>
        <p:txBody>
          <a:bodyPr/>
          <a:lstStyle/>
          <a:p>
            <a:endParaRPr lang="en-GB"/>
          </a:p>
        </p:txBody>
      </p:sp>
      <p:pic>
        <p:nvPicPr>
          <p:cNvPr id="3" name="Picture 2">
            <a:extLst>
              <a:ext uri="{FF2B5EF4-FFF2-40B4-BE49-F238E27FC236}">
                <a16:creationId xmlns:a16="http://schemas.microsoft.com/office/drawing/2014/main" id="{A72AB382-7D67-B968-F1A6-A78ADB3D6127}"/>
              </a:ext>
            </a:extLst>
          </p:cNvPr>
          <p:cNvPicPr>
            <a:picLocks noChangeAspect="1"/>
          </p:cNvPicPr>
          <p:nvPr/>
        </p:nvPicPr>
        <p:blipFill>
          <a:blip r:embed="rId3"/>
          <a:stretch>
            <a:fillRect/>
          </a:stretch>
        </p:blipFill>
        <p:spPr>
          <a:xfrm>
            <a:off x="544474" y="1157903"/>
            <a:ext cx="6701439" cy="5616524"/>
          </a:xfrm>
          <a:prstGeom prst="rect">
            <a:avLst/>
          </a:prstGeom>
        </p:spPr>
      </p:pic>
    </p:spTree>
    <p:extLst>
      <p:ext uri="{BB962C8B-B14F-4D97-AF65-F5344CB8AC3E}">
        <p14:creationId xmlns:p14="http://schemas.microsoft.com/office/powerpoint/2010/main" val="32623650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Tax revenue by country</a:t>
            </a:r>
            <a:br>
              <a:rPr lang="en-US" b="0" dirty="0">
                <a:latin typeface="Gotham" panose="02000504050000020004" pitchFamily="2" charset="0"/>
              </a:rPr>
            </a:br>
            <a:r>
              <a:rPr lang="en-US" sz="1600" b="0" dirty="0">
                <a:solidFill>
                  <a:schemeClr val="tx1"/>
                </a:solidFill>
                <a:latin typeface="Gotham" panose="02000504050000020004" pitchFamily="2" charset="0"/>
              </a:rPr>
              <a:t>How much tax revenue do big countries take?</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B88CE805-D64F-5D11-03D6-5D09CC0D4016}"/>
              </a:ext>
            </a:extLst>
          </p:cNvPr>
          <p:cNvSpPr>
            <a:spLocks noGrp="1"/>
          </p:cNvSpPr>
          <p:nvPr>
            <p:ph type="body" idx="1"/>
          </p:nvPr>
        </p:nvSpPr>
        <p:spPr/>
        <p:txBody>
          <a:bodyPr/>
          <a:lstStyle/>
          <a:p>
            <a:endParaRPr lang="en-GB"/>
          </a:p>
        </p:txBody>
      </p:sp>
      <p:pic>
        <p:nvPicPr>
          <p:cNvPr id="4" name="Picture 3">
            <a:extLst>
              <a:ext uri="{FF2B5EF4-FFF2-40B4-BE49-F238E27FC236}">
                <a16:creationId xmlns:a16="http://schemas.microsoft.com/office/drawing/2014/main" id="{7556685E-D0D8-3326-6D38-842C7FBC4EFC}"/>
              </a:ext>
            </a:extLst>
          </p:cNvPr>
          <p:cNvPicPr>
            <a:picLocks noChangeAspect="1"/>
          </p:cNvPicPr>
          <p:nvPr/>
        </p:nvPicPr>
        <p:blipFill>
          <a:blip r:embed="rId3"/>
          <a:stretch>
            <a:fillRect/>
          </a:stretch>
        </p:blipFill>
        <p:spPr>
          <a:xfrm>
            <a:off x="551948" y="1314905"/>
            <a:ext cx="4477252" cy="5390376"/>
          </a:xfrm>
          <a:prstGeom prst="rect">
            <a:avLst/>
          </a:prstGeom>
        </p:spPr>
      </p:pic>
    </p:spTree>
    <p:extLst>
      <p:ext uri="{BB962C8B-B14F-4D97-AF65-F5344CB8AC3E}">
        <p14:creationId xmlns:p14="http://schemas.microsoft.com/office/powerpoint/2010/main" val="5319657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Consumption taxes</a:t>
            </a:r>
            <a:br>
              <a:rPr lang="en-US" b="0" dirty="0">
                <a:latin typeface="Gotham" panose="02000504050000020004" pitchFamily="2" charset="0"/>
              </a:rPr>
            </a:br>
            <a:r>
              <a:rPr lang="en-US" sz="1600" b="0" dirty="0">
                <a:solidFill>
                  <a:schemeClr val="tx1"/>
                </a:solidFill>
                <a:latin typeface="Gotham" panose="02000504050000020004" pitchFamily="2" charset="0"/>
              </a:rPr>
              <a:t>VAT / sales taxes globally</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0E21B7A7-3F73-EB54-B19E-F85929A17076}"/>
              </a:ext>
            </a:extLst>
          </p:cNvPr>
          <p:cNvSpPr>
            <a:spLocks noGrp="1"/>
          </p:cNvSpPr>
          <p:nvPr>
            <p:ph type="body" idx="1"/>
          </p:nvPr>
        </p:nvSpPr>
        <p:spPr/>
        <p:txBody>
          <a:bodyPr/>
          <a:lstStyle/>
          <a:p>
            <a:endParaRPr lang="en-GB"/>
          </a:p>
        </p:txBody>
      </p:sp>
      <p:pic>
        <p:nvPicPr>
          <p:cNvPr id="4" name="Picture 3">
            <a:extLst>
              <a:ext uri="{FF2B5EF4-FFF2-40B4-BE49-F238E27FC236}">
                <a16:creationId xmlns:a16="http://schemas.microsoft.com/office/drawing/2014/main" id="{85BF054B-AE38-BC2E-F462-505C8EA380F0}"/>
              </a:ext>
            </a:extLst>
          </p:cNvPr>
          <p:cNvPicPr>
            <a:picLocks noChangeAspect="1"/>
          </p:cNvPicPr>
          <p:nvPr/>
        </p:nvPicPr>
        <p:blipFill>
          <a:blip r:embed="rId3"/>
          <a:stretch>
            <a:fillRect/>
          </a:stretch>
        </p:blipFill>
        <p:spPr>
          <a:xfrm>
            <a:off x="457199" y="1148435"/>
            <a:ext cx="8480324" cy="4927902"/>
          </a:xfrm>
          <a:prstGeom prst="rect">
            <a:avLst/>
          </a:prstGeom>
        </p:spPr>
      </p:pic>
    </p:spTree>
    <p:extLst>
      <p:ext uri="{BB962C8B-B14F-4D97-AF65-F5344CB8AC3E}">
        <p14:creationId xmlns:p14="http://schemas.microsoft.com/office/powerpoint/2010/main" val="8454310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Chicago</a:t>
            </a:r>
            <a:br>
              <a:rPr lang="en-US" b="0" dirty="0">
                <a:latin typeface="Gotham" panose="02000504050000020004" pitchFamily="2" charset="0"/>
              </a:rPr>
            </a:br>
            <a:r>
              <a:rPr lang="en-US" sz="1600" b="0" dirty="0">
                <a:solidFill>
                  <a:schemeClr val="tx1"/>
                </a:solidFill>
                <a:latin typeface="Gotham" panose="02000504050000020004" pitchFamily="2" charset="0"/>
              </a:rPr>
              <a:t>State taxes in Chicago, and how much they generate</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B8B9665E-7255-6799-22E4-2EFFB6EDE382}"/>
              </a:ext>
            </a:extLst>
          </p:cNvPr>
          <p:cNvSpPr>
            <a:spLocks noGrp="1"/>
          </p:cNvSpPr>
          <p:nvPr>
            <p:ph type="body" idx="1"/>
          </p:nvPr>
        </p:nvSpPr>
        <p:spPr/>
        <p:txBody>
          <a:bodyPr/>
          <a:lstStyle/>
          <a:p>
            <a:endParaRPr lang="en-GB"/>
          </a:p>
        </p:txBody>
      </p:sp>
      <p:pic>
        <p:nvPicPr>
          <p:cNvPr id="4" name="Picture 3">
            <a:extLst>
              <a:ext uri="{FF2B5EF4-FFF2-40B4-BE49-F238E27FC236}">
                <a16:creationId xmlns:a16="http://schemas.microsoft.com/office/drawing/2014/main" id="{C616529E-3467-0A63-EBBF-44A1DD13D154}"/>
              </a:ext>
            </a:extLst>
          </p:cNvPr>
          <p:cNvPicPr>
            <a:picLocks noChangeAspect="1"/>
          </p:cNvPicPr>
          <p:nvPr/>
        </p:nvPicPr>
        <p:blipFill>
          <a:blip r:embed="rId3"/>
          <a:stretch>
            <a:fillRect/>
          </a:stretch>
        </p:blipFill>
        <p:spPr>
          <a:xfrm>
            <a:off x="532792" y="1174187"/>
            <a:ext cx="7112096" cy="4843156"/>
          </a:xfrm>
          <a:prstGeom prst="rect">
            <a:avLst/>
          </a:prstGeom>
        </p:spPr>
      </p:pic>
    </p:spTree>
    <p:extLst>
      <p:ext uri="{BB962C8B-B14F-4D97-AF65-F5344CB8AC3E}">
        <p14:creationId xmlns:p14="http://schemas.microsoft.com/office/powerpoint/2010/main" val="12831154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Shape 23"/>
        <p:cNvGrpSpPr/>
        <p:nvPr/>
      </p:nvGrpSpPr>
      <p:grpSpPr>
        <a:xfrm>
          <a:off x="0" y="0"/>
          <a:ext cx="0" cy="0"/>
          <a:chOff x="0" y="0"/>
          <a:chExt cx="0" cy="0"/>
        </a:xfrm>
      </p:grpSpPr>
      <p:sp>
        <p:nvSpPr>
          <p:cNvPr id="26" name="Google Shape;26;p4"/>
          <p:cNvSpPr txBox="1">
            <a:spLocks noGrp="1"/>
          </p:cNvSpPr>
          <p:nvPr>
            <p:ph type="body" idx="4294967295"/>
          </p:nvPr>
        </p:nvSpPr>
        <p:spPr>
          <a:xfrm>
            <a:off x="340741" y="2844165"/>
            <a:ext cx="8245475" cy="4973638"/>
          </a:xfrm>
          <a:prstGeom prst="rect">
            <a:avLst/>
          </a:prstGeom>
          <a:noFill/>
          <a:ln>
            <a:noFill/>
          </a:ln>
        </p:spPr>
        <p:txBody>
          <a:bodyPr spcFirstLastPara="1" wrap="square" lIns="91425" tIns="45700" rIns="91425" bIns="45700" anchor="t" anchorCtr="0">
            <a:noAutofit/>
          </a:bodyPr>
          <a:lstStyle/>
          <a:p>
            <a:pPr marL="0" indent="0" algn="ctr"/>
            <a:r>
              <a:rPr lang="en-US" sz="3200" dirty="0">
                <a:solidFill>
                  <a:schemeClr val="bg1"/>
                </a:solidFill>
                <a:latin typeface="Gotham" panose="02000504050000020004" pitchFamily="2" charset="0"/>
              </a:rPr>
              <a:t>Principles of Taxation </a:t>
            </a:r>
          </a:p>
          <a:p>
            <a:pPr marL="0" indent="0" algn="ctr"/>
            <a:endParaRPr lang="en-US" sz="1800" dirty="0">
              <a:solidFill>
                <a:schemeClr val="bg1"/>
              </a:solidFill>
              <a:latin typeface="Gotham" panose="02000504050000020004" pitchFamily="2" charset="0"/>
            </a:endParaRPr>
          </a:p>
          <a:p>
            <a:pPr algn="ctr"/>
            <a:r>
              <a:rPr lang="en-US" sz="1800" i="1" dirty="0">
                <a:solidFill>
                  <a:schemeClr val="bg1"/>
                </a:solidFill>
                <a:latin typeface="Times New Roman" panose="02020603050405020304" pitchFamily="18" charset="0"/>
                <a:cs typeface="Times New Roman" panose="02020603050405020304" pitchFamily="18" charset="0"/>
              </a:rPr>
              <a:t>What makes a good tax? Are all taxes bad?</a:t>
            </a:r>
          </a:p>
          <a:p>
            <a:pPr algn="ctr"/>
            <a:endParaRPr lang="en-US" sz="1800" i="1" dirty="0">
              <a:solidFill>
                <a:schemeClr val="bg1"/>
              </a:solidFill>
              <a:latin typeface="Times New Roman" panose="02020603050405020304" pitchFamily="18" charset="0"/>
              <a:cs typeface="Times New Roman" panose="02020603050405020304" pitchFamily="18" charset="0"/>
            </a:endParaRPr>
          </a:p>
          <a:p>
            <a:pPr algn="ctr"/>
            <a:endParaRPr lang="en-US" sz="1600" dirty="0">
              <a:solidFill>
                <a:schemeClr val="bg1"/>
              </a:solidFill>
              <a:latin typeface="Gotham" panose="02000504050000020004" pitchFamily="2" charset="0"/>
              <a:cs typeface="Times New Roman" panose="02020603050405020304" pitchFamily="18" charset="0"/>
            </a:endParaRPr>
          </a:p>
        </p:txBody>
      </p:sp>
    </p:spTree>
    <p:extLst>
      <p:ext uri="{BB962C8B-B14F-4D97-AF65-F5344CB8AC3E}">
        <p14:creationId xmlns:p14="http://schemas.microsoft.com/office/powerpoint/2010/main" val="16585605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Distorted signals – taxes vs prices</a:t>
            </a:r>
            <a:br>
              <a:rPr lang="en-US" b="0" dirty="0">
                <a:latin typeface="Gotham" panose="02000504050000020004" pitchFamily="2" charset="0"/>
              </a:rPr>
            </a:br>
            <a:r>
              <a:rPr lang="en-US" sz="1600" b="0" dirty="0">
                <a:solidFill>
                  <a:schemeClr val="tx1"/>
                </a:solidFill>
                <a:latin typeface="Gotham" panose="02000504050000020004" pitchFamily="2" charset="0"/>
              </a:rPr>
              <a:t>Information and the market economy</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BB611025-8566-95F8-CDE0-51640F28E3DF}"/>
              </a:ext>
            </a:extLst>
          </p:cNvPr>
          <p:cNvSpPr>
            <a:spLocks noGrp="1"/>
          </p:cNvSpPr>
          <p:nvPr>
            <p:ph type="body" idx="1"/>
          </p:nvPr>
        </p:nvSpPr>
        <p:spPr/>
        <p:txBody>
          <a:bodyPr/>
          <a:lstStyle/>
          <a:p>
            <a:endParaRPr lang="en-GB"/>
          </a:p>
        </p:txBody>
      </p:sp>
      <p:sp>
        <p:nvSpPr>
          <p:cNvPr id="3" name="TextBox 2">
            <a:extLst>
              <a:ext uri="{FF2B5EF4-FFF2-40B4-BE49-F238E27FC236}">
                <a16:creationId xmlns:a16="http://schemas.microsoft.com/office/drawing/2014/main" id="{40B3B252-8BA7-563A-D305-1F9117851A08}"/>
              </a:ext>
            </a:extLst>
          </p:cNvPr>
          <p:cNvSpPr txBox="1"/>
          <p:nvPr/>
        </p:nvSpPr>
        <p:spPr>
          <a:xfrm>
            <a:off x="457199" y="1373577"/>
            <a:ext cx="8047704" cy="440120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Prices are vital in markets. Economists think of them as “signals”. Data messages that both reflect and guide decisions made by consumers and producers.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Taxes are a disruption to these signals. They driving a wedge between the price paid by the buyer and the price received by the seller.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Income tax means that an employer pays more for an hour of work than the employee receives for it.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Sales taxes (like VAT) means that a retailer receives less for a product she sells than her customer pays for it.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These wedges can change—distort—decisions. </a:t>
            </a:r>
            <a:endParaRPr kumimoji="0" lang="en-GB" sz="20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p:txBody>
      </p:sp>
    </p:spTree>
    <p:extLst>
      <p:ext uri="{BB962C8B-B14F-4D97-AF65-F5344CB8AC3E}">
        <p14:creationId xmlns:p14="http://schemas.microsoft.com/office/powerpoint/2010/main" val="368940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Spending: past, present, future</a:t>
            </a:r>
            <a:br>
              <a:rPr lang="en-US" b="0" dirty="0">
                <a:latin typeface="Gotham" panose="02000504050000020004" pitchFamily="2" charset="0"/>
              </a:rPr>
            </a:br>
            <a:r>
              <a:rPr lang="en-US" sz="1600" b="0" i="1" dirty="0">
                <a:solidFill>
                  <a:schemeClr val="tx1"/>
                </a:solidFill>
                <a:latin typeface="Gotham" panose="02000504050000020004" pitchFamily="2" charset="0"/>
              </a:rPr>
              <a:t>US Government expenditure: historic, 2022, and 2033.</a:t>
            </a:r>
            <a:endParaRPr lang="en-US" b="0" i="1"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0BE4A8EC-2DB6-6A9D-8B00-B6D3B857B22C}"/>
              </a:ext>
            </a:extLst>
          </p:cNvPr>
          <p:cNvSpPr>
            <a:spLocks noGrp="1"/>
          </p:cNvSpPr>
          <p:nvPr>
            <p:ph type="body" idx="1"/>
          </p:nvPr>
        </p:nvSpPr>
        <p:spPr/>
        <p:txBody>
          <a:bodyPr/>
          <a:lstStyle/>
          <a:p>
            <a:endParaRPr lang="en-GB"/>
          </a:p>
        </p:txBody>
      </p:sp>
      <p:pic>
        <p:nvPicPr>
          <p:cNvPr id="1026" name="Picture 7" descr="Chart, bar chart&#10;&#10;Description automatically generated">
            <a:extLst>
              <a:ext uri="{FF2B5EF4-FFF2-40B4-BE49-F238E27FC236}">
                <a16:creationId xmlns:a16="http://schemas.microsoft.com/office/drawing/2014/main" id="{4425FF0D-5D3B-657C-3A5B-F08C120E2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505" y="1105657"/>
            <a:ext cx="7773108" cy="55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5625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etached building with several blocked windows on Albert Street, London, mid-19th Century">
            <a:extLst>
              <a:ext uri="{FF2B5EF4-FFF2-40B4-BE49-F238E27FC236}">
                <a16:creationId xmlns:a16="http://schemas.microsoft.com/office/drawing/2014/main" id="{51FC6C67-764B-4079-9093-92FF944066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0821"/>
            <a:ext cx="5519057" cy="689882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FD3758C-8153-C39E-5129-2906E63A2BDA}"/>
              </a:ext>
            </a:extLst>
          </p:cNvPr>
          <p:cNvSpPr>
            <a:spLocks noGrp="1"/>
          </p:cNvSpPr>
          <p:nvPr>
            <p:ph type="title"/>
          </p:nvPr>
        </p:nvSpPr>
        <p:spPr/>
        <p:txBody>
          <a:bodyPr/>
          <a:lstStyle/>
          <a:p>
            <a:pPr algn="r"/>
            <a:r>
              <a:rPr lang="en-US" b="0" dirty="0">
                <a:latin typeface="Gotham" panose="02000504050000020004" pitchFamily="2" charset="0"/>
              </a:rPr>
              <a:t>Taxes change choices</a:t>
            </a:r>
            <a:br>
              <a:rPr lang="en-US" b="0" dirty="0">
                <a:latin typeface="Gotham" panose="02000504050000020004" pitchFamily="2" charset="0"/>
              </a:rPr>
            </a:br>
            <a:r>
              <a:rPr lang="en-US" sz="1600" b="0" dirty="0">
                <a:solidFill>
                  <a:schemeClr val="tx1"/>
                </a:solidFill>
                <a:latin typeface="Gotham" panose="02000504050000020004" pitchFamily="2" charset="0"/>
              </a:rPr>
              <a:t>What is going on here?</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216786C0-EB47-313B-402A-7B0CF2E8C3A0}"/>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3516467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Adam Smith</a:t>
            </a:r>
            <a:br>
              <a:rPr lang="en-US" b="0" dirty="0">
                <a:latin typeface="Gotham" panose="02000504050000020004" pitchFamily="2" charset="0"/>
              </a:rPr>
            </a:br>
            <a:r>
              <a:rPr lang="en-US" sz="1600" b="0" dirty="0">
                <a:solidFill>
                  <a:schemeClr val="tx1"/>
                </a:solidFill>
                <a:latin typeface="Gotham" panose="02000504050000020004" pitchFamily="2" charset="0"/>
              </a:rPr>
              <a:t>How to set a good tax - four cannons of taxation</a:t>
            </a:r>
            <a:endParaRPr lang="en-US" b="0" dirty="0">
              <a:solidFill>
                <a:schemeClr val="tx1"/>
              </a:solidFill>
              <a:latin typeface="Gotham" panose="02000504050000020004" pitchFamily="2" charset="0"/>
            </a:endParaRPr>
          </a:p>
        </p:txBody>
      </p:sp>
      <p:sp>
        <p:nvSpPr>
          <p:cNvPr id="4" name="Text Placeholder 3">
            <a:extLst>
              <a:ext uri="{FF2B5EF4-FFF2-40B4-BE49-F238E27FC236}">
                <a16:creationId xmlns:a16="http://schemas.microsoft.com/office/drawing/2014/main" id="{29E2149B-5954-D60F-9442-494D43EB3864}"/>
              </a:ext>
            </a:extLst>
          </p:cNvPr>
          <p:cNvSpPr>
            <a:spLocks noGrp="1"/>
          </p:cNvSpPr>
          <p:nvPr>
            <p:ph type="body" idx="1"/>
          </p:nvPr>
        </p:nvSpPr>
        <p:spPr/>
        <p:txBody>
          <a:bodyPr/>
          <a:lstStyle/>
          <a:p>
            <a:endParaRPr lang="en-GB"/>
          </a:p>
        </p:txBody>
      </p:sp>
      <p:sp>
        <p:nvSpPr>
          <p:cNvPr id="3" name="TextBox 2">
            <a:extLst>
              <a:ext uri="{FF2B5EF4-FFF2-40B4-BE49-F238E27FC236}">
                <a16:creationId xmlns:a16="http://schemas.microsoft.com/office/drawing/2014/main" id="{0E9402C7-C845-A75E-6A16-6F0CEDC7C11B}"/>
              </a:ext>
            </a:extLst>
          </p:cNvPr>
          <p:cNvSpPr txBox="1"/>
          <p:nvPr/>
        </p:nvSpPr>
        <p:spPr>
          <a:xfrm>
            <a:off x="457200" y="1472332"/>
            <a:ext cx="5805948" cy="452431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(i) The subjects of every state ought to contribute towards the support of the government, as nearly as possible, in proportion to their respective abilities ...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(ii) The tax which the individual is bound to pay ought to be certain and not arbitrary ...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(iii) Every tax ought to be levied at the time, or in the manner, in which it is most likely to be convenient for the contributor to pay it.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(iv) Every tax ought to be so contrived as to take out of the pockets as little as possible, over and above that which it brings into the public treasury of the state.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Helvetica Neue Light" panose="02000403000000020004"/>
                <a:cs typeface="Arial"/>
                <a:sym typeface="Arial"/>
              </a:rPr>
              <a:t>Adam Smith, </a:t>
            </a:r>
            <a:r>
              <a:rPr kumimoji="0" lang="en-US" sz="1400" b="0" i="1" u="none" strike="noStrike" kern="0" cap="none" spc="0" normalizeH="0" baseline="0" noProof="0" dirty="0">
                <a:ln>
                  <a:noFill/>
                </a:ln>
                <a:solidFill>
                  <a:srgbClr val="000000"/>
                </a:solidFill>
                <a:effectLst/>
                <a:uLnTx/>
                <a:uFillTx/>
                <a:latin typeface="Helvetica Neue Light" panose="02000403000000020004"/>
                <a:cs typeface="Arial"/>
                <a:sym typeface="Arial"/>
              </a:rPr>
              <a:t>The Wealth of Nations</a:t>
            </a:r>
            <a:r>
              <a:rPr kumimoji="0" lang="en-US" sz="1400" b="0" i="0" u="none" strike="noStrike" kern="0" cap="none" spc="0" normalizeH="0" baseline="0" noProof="0" dirty="0">
                <a:ln>
                  <a:noFill/>
                </a:ln>
                <a:solidFill>
                  <a:srgbClr val="000000"/>
                </a:solidFill>
                <a:effectLst/>
                <a:uLnTx/>
                <a:uFillTx/>
                <a:latin typeface="Helvetica Neue Light" panose="02000403000000020004"/>
                <a:cs typeface="Arial"/>
                <a:sym typeface="Arial"/>
              </a:rPr>
              <a:t>. 1776.</a:t>
            </a:r>
            <a:endParaRPr kumimoji="0" lang="en-GB" sz="14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p:txBody>
      </p:sp>
      <p:pic>
        <p:nvPicPr>
          <p:cNvPr id="2050" name="Picture 2" descr="Review: The Scandalous Friendship That Shaped Adam Smith - The New York  Times">
            <a:extLst>
              <a:ext uri="{FF2B5EF4-FFF2-40B4-BE49-F238E27FC236}">
                <a16:creationId xmlns:a16="http://schemas.microsoft.com/office/drawing/2014/main" id="{CC2278D0-BE5E-8C28-7265-898EEF3C18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1066" y="1472332"/>
            <a:ext cx="2317955" cy="322498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26D975B-201A-F3FF-557D-C7B60171F80D}"/>
              </a:ext>
            </a:extLst>
          </p:cNvPr>
          <p:cNvSpPr txBox="1"/>
          <p:nvPr/>
        </p:nvSpPr>
        <p:spPr>
          <a:xfrm flipH="1">
            <a:off x="6713711" y="4802357"/>
            <a:ext cx="2012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Adam Smith (1723-1790)</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0518470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Frank Ramsey</a:t>
            </a:r>
            <a:br>
              <a:rPr lang="en-US" b="0" dirty="0">
                <a:latin typeface="Gotham" panose="02000504050000020004" pitchFamily="2" charset="0"/>
              </a:rPr>
            </a:br>
            <a:r>
              <a:rPr lang="en-US" sz="1600" b="0" dirty="0">
                <a:solidFill>
                  <a:schemeClr val="tx1"/>
                </a:solidFill>
                <a:latin typeface="Gotham" panose="02000504050000020004" pitchFamily="2" charset="0"/>
              </a:rPr>
              <a:t>Pioneering work in philosophy and economics</a:t>
            </a:r>
            <a:endParaRPr lang="en-US" b="0" dirty="0">
              <a:solidFill>
                <a:schemeClr val="tx1"/>
              </a:solidFill>
              <a:latin typeface="Gotham" panose="02000504050000020004" pitchFamily="2" charset="0"/>
            </a:endParaRPr>
          </a:p>
        </p:txBody>
      </p:sp>
      <p:sp>
        <p:nvSpPr>
          <p:cNvPr id="4" name="Text Placeholder 3">
            <a:extLst>
              <a:ext uri="{FF2B5EF4-FFF2-40B4-BE49-F238E27FC236}">
                <a16:creationId xmlns:a16="http://schemas.microsoft.com/office/drawing/2014/main" id="{FEBBDC84-191E-B63C-F5DA-2307F8465230}"/>
              </a:ext>
            </a:extLst>
          </p:cNvPr>
          <p:cNvSpPr>
            <a:spLocks noGrp="1"/>
          </p:cNvSpPr>
          <p:nvPr>
            <p:ph type="body" idx="1"/>
          </p:nvPr>
        </p:nvSpPr>
        <p:spPr/>
        <p:txBody>
          <a:bodyPr/>
          <a:lstStyle/>
          <a:p>
            <a:endParaRPr lang="en-GB"/>
          </a:p>
        </p:txBody>
      </p:sp>
      <p:sp>
        <p:nvSpPr>
          <p:cNvPr id="3" name="TextBox 2">
            <a:extLst>
              <a:ext uri="{FF2B5EF4-FFF2-40B4-BE49-F238E27FC236}">
                <a16:creationId xmlns:a16="http://schemas.microsoft.com/office/drawing/2014/main" id="{0E9402C7-C845-A75E-6A16-6F0CEDC7C11B}"/>
              </a:ext>
            </a:extLst>
          </p:cNvPr>
          <p:cNvSpPr txBox="1"/>
          <p:nvPr/>
        </p:nvSpPr>
        <p:spPr>
          <a:xfrm>
            <a:off x="457200" y="1472332"/>
            <a:ext cx="5638800" cy="369331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A true polymath who died, unexpectedly, in his 20s.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Influenced some of the greatest minds of C20th </a:t>
            </a:r>
            <a:r>
              <a:rPr kumimoji="0" lang="en-US" sz="1800" b="0" i="0" u="none" strike="noStrike" kern="0" cap="none" spc="0" normalizeH="0" baseline="0" noProof="0" dirty="0" err="1">
                <a:ln>
                  <a:noFill/>
                </a:ln>
                <a:solidFill>
                  <a:srgbClr val="000000"/>
                </a:solidFill>
                <a:effectLst/>
                <a:uLnTx/>
                <a:uFillTx/>
                <a:latin typeface="Helvetica Neue Light" panose="02000403000000020004"/>
                <a:cs typeface="Arial"/>
                <a:sym typeface="Arial"/>
              </a:rPr>
              <a:t>inc</a:t>
            </a: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 Ludwig Wittgenstein.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1927.  A Contribution to the Theory of Taxation.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Q. Given that taxes are distortionary, what is the best way of raising revenues?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A.  Set them so that the consumption of each good is reduced proportionately*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p:txBody>
      </p:sp>
      <p:sp>
        <p:nvSpPr>
          <p:cNvPr id="2" name="TextBox 1">
            <a:extLst>
              <a:ext uri="{FF2B5EF4-FFF2-40B4-BE49-F238E27FC236}">
                <a16:creationId xmlns:a16="http://schemas.microsoft.com/office/drawing/2014/main" id="{526D975B-201A-F3FF-557D-C7B60171F80D}"/>
              </a:ext>
            </a:extLst>
          </p:cNvPr>
          <p:cNvSpPr txBox="1"/>
          <p:nvPr/>
        </p:nvSpPr>
        <p:spPr>
          <a:xfrm flipH="1">
            <a:off x="6608631" y="4576517"/>
            <a:ext cx="233270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Frank Ramsey (1903-1930)</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026" name="Picture 2" descr="upload.wikimedia.org/wikipedia/en/f/f3/Frank_Plump...">
            <a:extLst>
              <a:ext uri="{FF2B5EF4-FFF2-40B4-BE49-F238E27FC236}">
                <a16:creationId xmlns:a16="http://schemas.microsoft.com/office/drawing/2014/main" id="{BDCEA16F-4EAD-AB14-8AAC-701E295DF7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3148" y="1472332"/>
            <a:ext cx="2586747" cy="2988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43512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Frank Ramsey</a:t>
            </a:r>
            <a:br>
              <a:rPr lang="en-US" b="0" dirty="0">
                <a:latin typeface="Gotham" panose="02000504050000020004" pitchFamily="2" charset="0"/>
              </a:rPr>
            </a:br>
            <a:r>
              <a:rPr lang="en-US" sz="1600" b="0" dirty="0">
                <a:solidFill>
                  <a:schemeClr val="tx1"/>
                </a:solidFill>
                <a:latin typeface="Gotham" panose="02000504050000020004" pitchFamily="2" charset="0"/>
              </a:rPr>
              <a:t>Pioneering work in philosophy and economics</a:t>
            </a:r>
            <a:endParaRPr lang="en-US" b="0" dirty="0">
              <a:solidFill>
                <a:schemeClr val="tx1"/>
              </a:solidFill>
              <a:latin typeface="Gotham" panose="02000504050000020004" pitchFamily="2" charset="0"/>
            </a:endParaRPr>
          </a:p>
        </p:txBody>
      </p:sp>
      <p:sp>
        <p:nvSpPr>
          <p:cNvPr id="4" name="Text Placeholder 3">
            <a:extLst>
              <a:ext uri="{FF2B5EF4-FFF2-40B4-BE49-F238E27FC236}">
                <a16:creationId xmlns:a16="http://schemas.microsoft.com/office/drawing/2014/main" id="{EAB47D57-2069-8DD9-BAA0-4B48BC943591}"/>
              </a:ext>
            </a:extLst>
          </p:cNvPr>
          <p:cNvSpPr>
            <a:spLocks noGrp="1"/>
          </p:cNvSpPr>
          <p:nvPr>
            <p:ph type="body" idx="1"/>
          </p:nvPr>
        </p:nvSpPr>
        <p:spPr/>
        <p:txBody>
          <a:bodyPr/>
          <a:lstStyle/>
          <a:p>
            <a:endParaRPr lang="en-GB"/>
          </a:p>
        </p:txBody>
      </p:sp>
      <p:sp>
        <p:nvSpPr>
          <p:cNvPr id="3" name="TextBox 2">
            <a:extLst>
              <a:ext uri="{FF2B5EF4-FFF2-40B4-BE49-F238E27FC236}">
                <a16:creationId xmlns:a16="http://schemas.microsoft.com/office/drawing/2014/main" id="{0E9402C7-C845-A75E-6A16-6F0CEDC7C11B}"/>
              </a:ext>
            </a:extLst>
          </p:cNvPr>
          <p:cNvSpPr txBox="1"/>
          <p:nvPr/>
        </p:nvSpPr>
        <p:spPr>
          <a:xfrm>
            <a:off x="457200" y="1472332"/>
            <a:ext cx="5638800" cy="461664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Intuition. Ramsey’s paper rejects the simple common sense idea that raise tax on one good.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Instead spread the tax so that there are lots of individually tailored taxes, set in proportion to how much demand for the good changes with the tax.</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Far more sophisticated than prevailing view. But (my critique) how feasible? In practical terms how good are governments at setting and collecting taxes?</a:t>
            </a:r>
            <a:endParaRPr kumimoji="0" lang="en-US" sz="24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0" i="0" u="sng"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0" i="0" u="sng"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sng" strike="noStrike" kern="0" cap="none" spc="0" normalizeH="0" baseline="0" noProof="0" dirty="0">
                <a:ln>
                  <a:noFill/>
                </a:ln>
                <a:solidFill>
                  <a:srgbClr val="000000"/>
                </a:solidFill>
                <a:effectLst/>
                <a:uLnTx/>
                <a:uFillTx/>
                <a:latin typeface="Helvetica Neue Light" panose="02000403000000020004"/>
                <a:cs typeface="Arial"/>
                <a:sym typeface="Arial"/>
              </a:rPr>
              <a:t>Resources: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Helvetica Neue Light" panose="02000403000000020004"/>
                <a:cs typeface="Arial"/>
                <a:sym typeface="Arial"/>
              </a:rPr>
              <a:t>Biography (Stanford) </a:t>
            </a:r>
            <a:r>
              <a:rPr kumimoji="0" lang="en-US" sz="1600" b="0" i="0" u="none" strike="noStrike" kern="0" cap="none" spc="0" normalizeH="0" baseline="0" noProof="0" dirty="0">
                <a:ln>
                  <a:noFill/>
                </a:ln>
                <a:solidFill>
                  <a:srgbClr val="000000"/>
                </a:solidFill>
                <a:effectLst/>
                <a:uLnTx/>
                <a:uFillTx/>
                <a:latin typeface="Helvetica Neue Light" panose="02000403000000020004"/>
                <a:cs typeface="Arial"/>
                <a:sym typeface="Arial"/>
                <a:hlinkClick r:id="rId3"/>
              </a:rPr>
              <a:t>here</a:t>
            </a:r>
            <a:r>
              <a:rPr kumimoji="0" lang="en-US" sz="1600" b="0" i="0" u="none" strike="noStrike" kern="0" cap="none" spc="0" normalizeH="0" baseline="0" noProof="0" dirty="0">
                <a:ln>
                  <a:noFill/>
                </a:ln>
                <a:solidFill>
                  <a:srgbClr val="000000"/>
                </a:solidFill>
                <a:effectLst/>
                <a:uLnTx/>
                <a:uFillTx/>
                <a:latin typeface="Helvetica Neue Light" panose="02000403000000020004"/>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Helvetica Neue Light" panose="02000403000000020004"/>
                <a:cs typeface="Arial"/>
                <a:sym typeface="Arial"/>
              </a:rPr>
              <a:t>Paper: Stiglitz (EJ, 2015).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Helvetica Neue Light" panose="02000403000000020004"/>
                <a:cs typeface="Arial"/>
                <a:sym typeface="Arial"/>
              </a:rPr>
              <a:t>Radio – </a:t>
            </a:r>
            <a:r>
              <a:rPr kumimoji="0" lang="en-US" sz="1600" b="0" i="1" u="none" strike="noStrike" kern="0" cap="none" spc="0" normalizeH="0" baseline="0" noProof="0" dirty="0">
                <a:ln>
                  <a:noFill/>
                </a:ln>
                <a:solidFill>
                  <a:srgbClr val="000000"/>
                </a:solidFill>
                <a:effectLst/>
                <a:uLnTx/>
                <a:uFillTx/>
                <a:latin typeface="Helvetica Neue Light" panose="02000403000000020004"/>
                <a:cs typeface="Arial"/>
                <a:sym typeface="Arial"/>
                <a:hlinkClick r:id="rId4"/>
              </a:rPr>
              <a:t>Better than the Stars</a:t>
            </a:r>
            <a:r>
              <a:rPr kumimoji="0" lang="en-US" sz="1600" b="0" i="0" u="none" strike="noStrike" kern="0" cap="none" spc="0" normalizeH="0" baseline="0" noProof="0" dirty="0">
                <a:ln>
                  <a:noFill/>
                </a:ln>
                <a:solidFill>
                  <a:srgbClr val="000000"/>
                </a:solidFill>
                <a:effectLst/>
                <a:uLnTx/>
                <a:uFillTx/>
                <a:latin typeface="Helvetica Neue Light" panose="02000403000000020004"/>
                <a:cs typeface="Arial"/>
                <a:sym typeface="Arial"/>
              </a:rPr>
              <a:t> – BBC, 1978.</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p:txBody>
      </p:sp>
      <p:sp>
        <p:nvSpPr>
          <p:cNvPr id="2" name="TextBox 1">
            <a:extLst>
              <a:ext uri="{FF2B5EF4-FFF2-40B4-BE49-F238E27FC236}">
                <a16:creationId xmlns:a16="http://schemas.microsoft.com/office/drawing/2014/main" id="{526D975B-201A-F3FF-557D-C7B60171F80D}"/>
              </a:ext>
            </a:extLst>
          </p:cNvPr>
          <p:cNvSpPr txBox="1"/>
          <p:nvPr/>
        </p:nvSpPr>
        <p:spPr>
          <a:xfrm flipH="1">
            <a:off x="6608631" y="4576517"/>
            <a:ext cx="233270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Frank Ramsey (1903-1930)</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026" name="Picture 2" descr="upload.wikimedia.org/wikipedia/en/f/f3/Frank_Plump...">
            <a:extLst>
              <a:ext uri="{FF2B5EF4-FFF2-40B4-BE49-F238E27FC236}">
                <a16:creationId xmlns:a16="http://schemas.microsoft.com/office/drawing/2014/main" id="{BDCEA16F-4EAD-AB14-8AAC-701E295DF7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148" y="1472332"/>
            <a:ext cx="2586747" cy="2988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82239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Arnold </a:t>
            </a:r>
            <a:r>
              <a:rPr lang="en-US" b="0" dirty="0" err="1">
                <a:latin typeface="Gotham" panose="02000504050000020004" pitchFamily="2" charset="0"/>
              </a:rPr>
              <a:t>Harberger</a:t>
            </a:r>
            <a:br>
              <a:rPr lang="en-US" b="0" dirty="0">
                <a:latin typeface="Gotham" panose="02000504050000020004" pitchFamily="2" charset="0"/>
              </a:rPr>
            </a:br>
            <a:r>
              <a:rPr lang="en-US" sz="1600" b="0" dirty="0">
                <a:solidFill>
                  <a:schemeClr val="tx1"/>
                </a:solidFill>
                <a:latin typeface="Gotham" panose="02000504050000020004" pitchFamily="2" charset="0"/>
              </a:rPr>
              <a:t>And his famous triangles – the graphical analysis of deadweight loss</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C049FF77-EC45-57EF-8D7C-39A05D9A999B}"/>
              </a:ext>
            </a:extLst>
          </p:cNvPr>
          <p:cNvSpPr>
            <a:spLocks noGrp="1"/>
          </p:cNvSpPr>
          <p:nvPr>
            <p:ph type="body" idx="1"/>
          </p:nvPr>
        </p:nvSpPr>
        <p:spPr/>
        <p:txBody>
          <a:bodyPr/>
          <a:lstStyle/>
          <a:p>
            <a:endParaRPr lang="en-GB"/>
          </a:p>
        </p:txBody>
      </p:sp>
      <p:pic>
        <p:nvPicPr>
          <p:cNvPr id="3" name="Picture 2">
            <a:extLst>
              <a:ext uri="{FF2B5EF4-FFF2-40B4-BE49-F238E27FC236}">
                <a16:creationId xmlns:a16="http://schemas.microsoft.com/office/drawing/2014/main" id="{493EE82D-B170-0843-A592-F5391DDE7EAA}"/>
              </a:ext>
            </a:extLst>
          </p:cNvPr>
          <p:cNvPicPr>
            <a:picLocks noChangeAspect="1"/>
          </p:cNvPicPr>
          <p:nvPr/>
        </p:nvPicPr>
        <p:blipFill>
          <a:blip r:embed="rId3"/>
          <a:stretch>
            <a:fillRect/>
          </a:stretch>
        </p:blipFill>
        <p:spPr>
          <a:xfrm>
            <a:off x="457199" y="1251923"/>
            <a:ext cx="6032091" cy="4139041"/>
          </a:xfrm>
          <a:prstGeom prst="rect">
            <a:avLst/>
          </a:prstGeom>
        </p:spPr>
      </p:pic>
      <p:sp>
        <p:nvSpPr>
          <p:cNvPr id="6" name="TextBox 5">
            <a:extLst>
              <a:ext uri="{FF2B5EF4-FFF2-40B4-BE49-F238E27FC236}">
                <a16:creationId xmlns:a16="http://schemas.microsoft.com/office/drawing/2014/main" id="{C4C7BF96-9FFC-4A7E-CD07-E1EDB202110A}"/>
              </a:ext>
            </a:extLst>
          </p:cNvPr>
          <p:cNvSpPr txBox="1"/>
          <p:nvPr/>
        </p:nvSpPr>
        <p:spPr>
          <a:xfrm>
            <a:off x="457199" y="5494945"/>
            <a:ext cx="603209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hlinkClick r:id="rId4"/>
              </a:rPr>
              <a:t>https://www.nber.org/system/files/working_papers/w6852/w6852.pdf</a:t>
            </a:r>
            <a:r>
              <a:rPr kumimoji="0" lang="en-GB" sz="1400" b="0" i="0" u="none" strike="noStrike" kern="0" cap="none" spc="0" normalizeH="0" baseline="0" noProof="0" dirty="0">
                <a:ln>
                  <a:noFill/>
                </a:ln>
                <a:solidFill>
                  <a:srgbClr val="000000"/>
                </a:solidFill>
                <a:effectLst/>
                <a:uLnTx/>
                <a:uFillTx/>
                <a:latin typeface="Arial"/>
                <a:cs typeface="Arial"/>
                <a:sym typeface="Arial"/>
              </a:rPr>
              <a:t> </a:t>
            </a:r>
          </a:p>
        </p:txBody>
      </p:sp>
      <p:pic>
        <p:nvPicPr>
          <p:cNvPr id="1026" name="Picture 2" descr="Arnold Harberger en la UCEMA | UCEMA">
            <a:extLst>
              <a:ext uri="{FF2B5EF4-FFF2-40B4-BE49-F238E27FC236}">
                <a16:creationId xmlns:a16="http://schemas.microsoft.com/office/drawing/2014/main" id="{7C5A790D-E84A-5F87-0D79-327948E02A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3701" y="1343333"/>
            <a:ext cx="1943100" cy="2362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71F7FD9-7E5D-CF80-1BDB-E4E409C8A8F2}"/>
              </a:ext>
            </a:extLst>
          </p:cNvPr>
          <p:cNvSpPr txBox="1"/>
          <p:nvPr/>
        </p:nvSpPr>
        <p:spPr>
          <a:xfrm>
            <a:off x="6990736" y="3815802"/>
            <a:ext cx="169606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202124"/>
                </a:solidFill>
                <a:effectLst/>
                <a:uLnTx/>
                <a:uFillTx/>
                <a:latin typeface="Google Sans"/>
                <a:cs typeface="Arial"/>
                <a:sym typeface="Arial"/>
              </a:rPr>
              <a:t>Arnold </a:t>
            </a:r>
            <a:r>
              <a:rPr kumimoji="0" lang="en-GB" sz="1400" b="0" i="0" u="none" strike="noStrike" kern="0" cap="none" spc="0" normalizeH="0" baseline="0" noProof="0" dirty="0" err="1">
                <a:ln>
                  <a:noFill/>
                </a:ln>
                <a:solidFill>
                  <a:srgbClr val="202124"/>
                </a:solidFill>
                <a:effectLst/>
                <a:uLnTx/>
                <a:uFillTx/>
                <a:latin typeface="Google Sans"/>
                <a:cs typeface="Arial"/>
                <a:sym typeface="Arial"/>
              </a:rPr>
              <a:t>Harberger</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6230197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James </a:t>
            </a:r>
            <a:r>
              <a:rPr lang="en-US" b="0" dirty="0" err="1">
                <a:latin typeface="Gotham" panose="02000504050000020004" pitchFamily="2" charset="0"/>
              </a:rPr>
              <a:t>Mirrlees</a:t>
            </a:r>
            <a:br>
              <a:rPr lang="en-US" b="0" dirty="0">
                <a:latin typeface="Gotham" panose="02000504050000020004" pitchFamily="2" charset="0"/>
              </a:rPr>
            </a:br>
            <a:r>
              <a:rPr lang="en-US" sz="1600" b="0" i="1" dirty="0">
                <a:solidFill>
                  <a:schemeClr val="tx1"/>
                </a:solidFill>
                <a:latin typeface="Gotham" panose="02000504050000020004" pitchFamily="2" charset="0"/>
              </a:rPr>
              <a:t>Tax by Design</a:t>
            </a:r>
            <a:endParaRPr lang="en-US" b="0" i="1"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D24B21DD-FD91-F828-FBDA-57AE470977D2}"/>
              </a:ext>
            </a:extLst>
          </p:cNvPr>
          <p:cNvSpPr>
            <a:spLocks noGrp="1"/>
          </p:cNvSpPr>
          <p:nvPr>
            <p:ph type="body" idx="1"/>
          </p:nvPr>
        </p:nvSpPr>
        <p:spPr/>
        <p:txBody>
          <a:bodyPr/>
          <a:lstStyle/>
          <a:p>
            <a:endParaRPr lang="en-GB"/>
          </a:p>
        </p:txBody>
      </p:sp>
      <p:sp>
        <p:nvSpPr>
          <p:cNvPr id="4" name="TextBox 3">
            <a:extLst>
              <a:ext uri="{FF2B5EF4-FFF2-40B4-BE49-F238E27FC236}">
                <a16:creationId xmlns:a16="http://schemas.microsoft.com/office/drawing/2014/main" id="{84060C4F-4997-B28E-9677-92AA4419C264}"/>
              </a:ext>
            </a:extLst>
          </p:cNvPr>
          <p:cNvSpPr txBox="1"/>
          <p:nvPr/>
        </p:nvSpPr>
        <p:spPr>
          <a:xfrm>
            <a:off x="457199" y="5745467"/>
            <a:ext cx="45720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hlinkClick r:id="rId3"/>
              </a:rPr>
              <a:t>https://ifs.org.uk/books/tax-design</a:t>
            </a:r>
            <a:r>
              <a:rPr kumimoji="0" lang="en-GB" sz="1400" b="0" i="0" u="none" strike="noStrike" kern="0" cap="none" spc="0" normalizeH="0" baseline="0" noProof="0" dirty="0">
                <a:ln>
                  <a:noFill/>
                </a:ln>
                <a:solidFill>
                  <a:srgbClr val="000000"/>
                </a:solidFill>
                <a:effectLst/>
                <a:uLnTx/>
                <a:uFillTx/>
                <a:latin typeface="Arial"/>
                <a:cs typeface="Arial"/>
                <a:sym typeface="Arial"/>
              </a:rPr>
              <a:t> </a:t>
            </a:r>
          </a:p>
        </p:txBody>
      </p:sp>
      <p:sp>
        <p:nvSpPr>
          <p:cNvPr id="3" name="TextBox 2">
            <a:extLst>
              <a:ext uri="{FF2B5EF4-FFF2-40B4-BE49-F238E27FC236}">
                <a16:creationId xmlns:a16="http://schemas.microsoft.com/office/drawing/2014/main" id="{21FAF58E-4B74-1DA3-6EBE-82150C7C4823}"/>
              </a:ext>
            </a:extLst>
          </p:cNvPr>
          <p:cNvSpPr txBox="1"/>
          <p:nvPr/>
        </p:nvSpPr>
        <p:spPr>
          <a:xfrm>
            <a:off x="457199" y="1403506"/>
            <a:ext cx="8116530" cy="452431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Developed Ramsey’s work. [e.g. </a:t>
            </a:r>
            <a:r>
              <a:rPr kumimoji="0" lang="en-US" sz="1800" b="0" i="0" u="none" strike="noStrike" kern="0" cap="none" spc="0" normalizeH="0" baseline="0" noProof="0" dirty="0" err="1">
                <a:ln>
                  <a:noFill/>
                </a:ln>
                <a:solidFill>
                  <a:srgbClr val="000000"/>
                </a:solidFill>
                <a:effectLst/>
                <a:uLnTx/>
                <a:uFillTx/>
                <a:latin typeface="Helvetica Neue Light" panose="02000403000000020004"/>
                <a:cs typeface="Arial"/>
                <a:sym typeface="Arial"/>
              </a:rPr>
              <a:t>Mirrlees</a:t>
            </a: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 (1971)]. Wrote influential (and readable) 2011 book that discussed taxation in detail. Principles: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negative effects of the tax system on welfare and economic efficiency— they should be minimized;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administration and compliance costs—all things equal, a system that costs less to operate is preferable;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fairness other than in the distributional sense—for example, fairness of procedure, avoidance of discrimination, and fairness with respect to legitimate expectations;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transparency—a tax system that people can understand is preferable to one that taxes by ‘stealth’</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p:txBody>
      </p:sp>
    </p:spTree>
    <p:extLst>
      <p:ext uri="{BB962C8B-B14F-4D97-AF65-F5344CB8AC3E}">
        <p14:creationId xmlns:p14="http://schemas.microsoft.com/office/powerpoint/2010/main" val="29284755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The </a:t>
            </a:r>
            <a:r>
              <a:rPr lang="en-US" b="0" dirty="0" err="1">
                <a:latin typeface="Gotham" panose="02000504050000020004" pitchFamily="2" charset="0"/>
              </a:rPr>
              <a:t>Mirlees</a:t>
            </a:r>
            <a:r>
              <a:rPr lang="en-US" b="0" dirty="0">
                <a:latin typeface="Gotham" panose="02000504050000020004" pitchFamily="2" charset="0"/>
              </a:rPr>
              <a:t> Review – three simple rules</a:t>
            </a:r>
            <a:br>
              <a:rPr lang="en-US" b="0" dirty="0">
                <a:latin typeface="Gotham" panose="02000504050000020004" pitchFamily="2" charset="0"/>
              </a:rPr>
            </a:br>
            <a:r>
              <a:rPr lang="en-US" sz="1600" b="0" dirty="0">
                <a:solidFill>
                  <a:schemeClr val="tx1"/>
                </a:solidFill>
                <a:latin typeface="Gotham" panose="02000504050000020004" pitchFamily="2" charset="0"/>
              </a:rPr>
              <a:t>Tax by design</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BCCF141F-83D3-9166-3756-75751245E43C}"/>
              </a:ext>
            </a:extLst>
          </p:cNvPr>
          <p:cNvSpPr>
            <a:spLocks noGrp="1"/>
          </p:cNvSpPr>
          <p:nvPr>
            <p:ph type="body" idx="1"/>
          </p:nvPr>
        </p:nvSpPr>
        <p:spPr/>
        <p:txBody>
          <a:bodyPr/>
          <a:lstStyle/>
          <a:p>
            <a:endParaRPr lang="en-GB"/>
          </a:p>
        </p:txBody>
      </p:sp>
      <p:sp>
        <p:nvSpPr>
          <p:cNvPr id="4" name="TextBox 3">
            <a:extLst>
              <a:ext uri="{FF2B5EF4-FFF2-40B4-BE49-F238E27FC236}">
                <a16:creationId xmlns:a16="http://schemas.microsoft.com/office/drawing/2014/main" id="{84060C4F-4997-B28E-9677-92AA4419C264}"/>
              </a:ext>
            </a:extLst>
          </p:cNvPr>
          <p:cNvSpPr txBox="1"/>
          <p:nvPr/>
        </p:nvSpPr>
        <p:spPr>
          <a:xfrm>
            <a:off x="457199" y="5146717"/>
            <a:ext cx="45720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hlinkClick r:id="rId3"/>
              </a:rPr>
              <a:t>https://ifs.org.uk/books/tax-design</a:t>
            </a:r>
            <a:r>
              <a:rPr kumimoji="0" lang="en-GB" sz="1400" b="0" i="0" u="none" strike="noStrike" kern="0" cap="none" spc="0" normalizeH="0" baseline="0" noProof="0" dirty="0">
                <a:ln>
                  <a:noFill/>
                </a:ln>
                <a:solidFill>
                  <a:srgbClr val="000000"/>
                </a:solidFill>
                <a:effectLst/>
                <a:uLnTx/>
                <a:uFillTx/>
                <a:latin typeface="Arial"/>
                <a:cs typeface="Arial"/>
                <a:sym typeface="Arial"/>
              </a:rPr>
              <a:t> </a:t>
            </a:r>
          </a:p>
        </p:txBody>
      </p:sp>
      <p:sp>
        <p:nvSpPr>
          <p:cNvPr id="3" name="TextBox 2">
            <a:extLst>
              <a:ext uri="{FF2B5EF4-FFF2-40B4-BE49-F238E27FC236}">
                <a16:creationId xmlns:a16="http://schemas.microsoft.com/office/drawing/2014/main" id="{21FAF58E-4B74-1DA3-6EBE-82150C7C4823}"/>
              </a:ext>
            </a:extLst>
          </p:cNvPr>
          <p:cNvSpPr txBox="1"/>
          <p:nvPr/>
        </p:nvSpPr>
        <p:spPr>
          <a:xfrm>
            <a:off x="457199" y="1403506"/>
            <a:ext cx="8116530" cy="369331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More simply, taxation should be: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Simple</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Neutral</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Stable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It is often: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GB"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Complex</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GB"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Non-neutral</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GB"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Frequently changing</a:t>
            </a:r>
            <a:endPar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p:txBody>
      </p:sp>
    </p:spTree>
    <p:extLst>
      <p:ext uri="{BB962C8B-B14F-4D97-AF65-F5344CB8AC3E}">
        <p14:creationId xmlns:p14="http://schemas.microsoft.com/office/powerpoint/2010/main" val="24798166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How to minimize distortions</a:t>
            </a:r>
            <a:br>
              <a:rPr lang="en-US" b="0" dirty="0">
                <a:latin typeface="Gotham" panose="02000504050000020004" pitchFamily="2" charset="0"/>
              </a:rPr>
            </a:br>
            <a:r>
              <a:rPr lang="en-US" sz="1600" b="0" dirty="0">
                <a:solidFill>
                  <a:schemeClr val="tx1"/>
                </a:solidFill>
                <a:latin typeface="Gotham" panose="02000504050000020004" pitchFamily="2" charset="0"/>
              </a:rPr>
              <a:t>Tax something that cannot be adjusted</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8E2D1BAD-2940-EA93-0B85-6A497BA50625}"/>
              </a:ext>
            </a:extLst>
          </p:cNvPr>
          <p:cNvSpPr>
            <a:spLocks noGrp="1"/>
          </p:cNvSpPr>
          <p:nvPr>
            <p:ph type="body" idx="1"/>
          </p:nvPr>
        </p:nvSpPr>
        <p:spPr/>
        <p:txBody>
          <a:bodyPr/>
          <a:lstStyle/>
          <a:p>
            <a:endParaRPr lang="en-GB"/>
          </a:p>
        </p:txBody>
      </p:sp>
      <p:sp>
        <p:nvSpPr>
          <p:cNvPr id="3" name="TextBox 2">
            <a:extLst>
              <a:ext uri="{FF2B5EF4-FFF2-40B4-BE49-F238E27FC236}">
                <a16:creationId xmlns:a16="http://schemas.microsoft.com/office/drawing/2014/main" id="{21FAF58E-4B74-1DA3-6EBE-82150C7C4823}"/>
              </a:ext>
            </a:extLst>
          </p:cNvPr>
          <p:cNvSpPr txBox="1"/>
          <p:nvPr/>
        </p:nvSpPr>
        <p:spPr>
          <a:xfrm>
            <a:off x="513735" y="1403506"/>
            <a:ext cx="8116530" cy="424731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Recall the tax problem. Prices are signals, and taxes change those signals. You want to tax something—work for example—but then people start doing less of that thing. How can this be avoided?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One answer is to tax things that </a:t>
            </a:r>
            <a:r>
              <a:rPr kumimoji="0" lang="en-US" sz="1800" b="0" i="0" u="sng" strike="noStrike" kern="0" cap="none" spc="0" normalizeH="0" baseline="0" noProof="0" dirty="0">
                <a:ln>
                  <a:noFill/>
                </a:ln>
                <a:solidFill>
                  <a:srgbClr val="000000"/>
                </a:solidFill>
                <a:effectLst/>
                <a:uLnTx/>
                <a:uFillTx/>
                <a:latin typeface="Helvetica Neue Light" panose="02000403000000020004"/>
                <a:cs typeface="Arial"/>
                <a:sym typeface="Arial"/>
              </a:rPr>
              <a:t>cannot or will not be adjusted</a:t>
            </a: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 Examples: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000000"/>
                </a:solidFill>
                <a:effectLst/>
                <a:uLnTx/>
                <a:uFillTx/>
                <a:latin typeface="Helvetica Neue Light" panose="02000403000000020004"/>
                <a:cs typeface="Arial"/>
                <a:sym typeface="Arial"/>
              </a:rPr>
              <a:t>Lump-sum tax</a:t>
            </a: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 Linked to something people cannot adjust or alter: age, say. So everyone who is 30-40, for example, would have to pay $X. Feasible but politically unattractive, since no link between tax and ability to pay.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000000"/>
                </a:solidFill>
                <a:effectLst/>
                <a:uLnTx/>
                <a:uFillTx/>
                <a:latin typeface="Helvetica Neue Light" panose="02000403000000020004"/>
                <a:cs typeface="Arial"/>
                <a:sym typeface="Arial"/>
              </a:rPr>
              <a:t>Tax on rents</a:t>
            </a: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 “Rents” to an economist are ‘excess returns’ over the next-best use of an input. If only this excess is taxed, then it should not distort decisions.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000000"/>
                </a:solidFill>
                <a:effectLst/>
                <a:uLnTx/>
                <a:uFillTx/>
                <a:latin typeface="Helvetica Neue Light" panose="02000403000000020004"/>
                <a:cs typeface="Arial"/>
                <a:sym typeface="Arial"/>
              </a:rPr>
              <a:t>Land tax</a:t>
            </a: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 Location, location, location. This is the source of economic value and cannot be changed: you cannot move your land elsewhere. </a:t>
            </a:r>
          </a:p>
        </p:txBody>
      </p:sp>
    </p:spTree>
    <p:extLst>
      <p:ext uri="{BB962C8B-B14F-4D97-AF65-F5344CB8AC3E}">
        <p14:creationId xmlns:p14="http://schemas.microsoft.com/office/powerpoint/2010/main" val="26692280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Poll Tax</a:t>
            </a:r>
            <a:br>
              <a:rPr lang="en-US" b="0" dirty="0">
                <a:latin typeface="Gotham" panose="02000504050000020004" pitchFamily="2" charset="0"/>
              </a:rPr>
            </a:br>
            <a:r>
              <a:rPr lang="en-US" sz="1600" b="0" dirty="0">
                <a:solidFill>
                  <a:schemeClr val="tx1"/>
                </a:solidFill>
                <a:latin typeface="Gotham" panose="02000504050000020004" pitchFamily="2" charset="0"/>
              </a:rPr>
              <a:t>The community charge: public reaction to a lump sum tax.</a:t>
            </a:r>
            <a:endParaRPr lang="en-US" b="0" dirty="0">
              <a:solidFill>
                <a:schemeClr val="tx1"/>
              </a:solidFill>
              <a:latin typeface="Gotham" panose="02000504050000020004" pitchFamily="2" charset="0"/>
            </a:endParaRPr>
          </a:p>
        </p:txBody>
      </p:sp>
      <p:sp>
        <p:nvSpPr>
          <p:cNvPr id="3" name="Text Placeholder 2">
            <a:extLst>
              <a:ext uri="{FF2B5EF4-FFF2-40B4-BE49-F238E27FC236}">
                <a16:creationId xmlns:a16="http://schemas.microsoft.com/office/drawing/2014/main" id="{A015DC2B-526F-9F1B-F4FC-D93DE9EB512B}"/>
              </a:ext>
            </a:extLst>
          </p:cNvPr>
          <p:cNvSpPr>
            <a:spLocks noGrp="1"/>
          </p:cNvSpPr>
          <p:nvPr>
            <p:ph type="body" idx="1"/>
          </p:nvPr>
        </p:nvSpPr>
        <p:spPr/>
        <p:txBody>
          <a:bodyPr/>
          <a:lstStyle/>
          <a:p>
            <a:endParaRPr lang="en-GB"/>
          </a:p>
        </p:txBody>
      </p:sp>
      <p:pic>
        <p:nvPicPr>
          <p:cNvPr id="3074" name="Picture 2" descr="Poll tax: Earlier launch in Wales was considered - BBC News">
            <a:extLst>
              <a:ext uri="{FF2B5EF4-FFF2-40B4-BE49-F238E27FC236}">
                <a16:creationId xmlns:a16="http://schemas.microsoft.com/office/drawing/2014/main" id="{4ABB1F87-FE64-EE45-6C87-E0528BCD5F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9" y="1140542"/>
            <a:ext cx="6748863" cy="432619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18F610B-4A22-3813-A805-199E403A3BD0}"/>
              </a:ext>
            </a:extLst>
          </p:cNvPr>
          <p:cNvSpPr txBox="1"/>
          <p:nvPr/>
        </p:nvSpPr>
        <p:spPr>
          <a:xfrm>
            <a:off x="358877" y="5681991"/>
            <a:ext cx="207300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Trafalgar Square, 1990.</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2264549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Two concerns: efficiency &amp; distribution </a:t>
            </a:r>
            <a:br>
              <a:rPr lang="en-US" b="0" dirty="0">
                <a:latin typeface="Gotham" panose="02000504050000020004" pitchFamily="2" charset="0"/>
              </a:rPr>
            </a:br>
            <a:r>
              <a:rPr lang="en-US" sz="1600" b="0" dirty="0">
                <a:solidFill>
                  <a:schemeClr val="tx1"/>
                </a:solidFill>
                <a:latin typeface="Gotham" panose="02000504050000020004" pitchFamily="2" charset="0"/>
              </a:rPr>
              <a:t>The poll tax as an extreme case of an important trade off</a:t>
            </a:r>
            <a:endParaRPr lang="en-US" b="0" dirty="0">
              <a:solidFill>
                <a:schemeClr val="tx1"/>
              </a:solidFill>
              <a:latin typeface="Gotham" panose="02000504050000020004" pitchFamily="2" charset="0"/>
            </a:endParaRPr>
          </a:p>
        </p:txBody>
      </p:sp>
      <p:sp>
        <p:nvSpPr>
          <p:cNvPr id="3" name="Text Placeholder 2">
            <a:extLst>
              <a:ext uri="{FF2B5EF4-FFF2-40B4-BE49-F238E27FC236}">
                <a16:creationId xmlns:a16="http://schemas.microsoft.com/office/drawing/2014/main" id="{805A9582-73DE-A063-076B-95464EC82FAA}"/>
              </a:ext>
            </a:extLst>
          </p:cNvPr>
          <p:cNvSpPr>
            <a:spLocks noGrp="1"/>
          </p:cNvSpPr>
          <p:nvPr>
            <p:ph type="body" idx="1"/>
          </p:nvPr>
        </p:nvSpPr>
        <p:spPr/>
        <p:txBody>
          <a:bodyPr/>
          <a:lstStyle/>
          <a:p>
            <a:endParaRPr lang="en-GB"/>
          </a:p>
        </p:txBody>
      </p:sp>
      <p:pic>
        <p:nvPicPr>
          <p:cNvPr id="3074" name="Picture 2" descr="Poll tax: Earlier launch in Wales was considered - BBC News">
            <a:extLst>
              <a:ext uri="{FF2B5EF4-FFF2-40B4-BE49-F238E27FC236}">
                <a16:creationId xmlns:a16="http://schemas.microsoft.com/office/drawing/2014/main" id="{4ABB1F87-FE64-EE45-6C87-E0528BCD5F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285" y="1227627"/>
            <a:ext cx="4474030" cy="286796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18F610B-4A22-3813-A805-199E403A3BD0}"/>
              </a:ext>
            </a:extLst>
          </p:cNvPr>
          <p:cNvSpPr txBox="1"/>
          <p:nvPr/>
        </p:nvSpPr>
        <p:spPr>
          <a:xfrm>
            <a:off x="457199" y="4397935"/>
            <a:ext cx="2388795" cy="138499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000000"/>
                </a:solidFill>
                <a:effectLst/>
                <a:uLnTx/>
                <a:uFillTx/>
                <a:latin typeface="Helvetica Neue Light" panose="02000403000000020004"/>
                <a:cs typeface="Arial"/>
                <a:sym typeface="Arial"/>
              </a:rPr>
              <a:t>Discuss:</a:t>
            </a:r>
          </a:p>
          <a:p>
            <a:pPr marL="457200" marR="0" lvl="0" indent="-4572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800" b="0" i="0" u="none" strike="noStrike" kern="0" cap="none" spc="0" normalizeH="0" baseline="0" noProof="0" dirty="0">
                <a:ln>
                  <a:noFill/>
                </a:ln>
                <a:solidFill>
                  <a:srgbClr val="000000"/>
                </a:solidFill>
                <a:effectLst/>
                <a:uLnTx/>
                <a:uFillTx/>
                <a:latin typeface="Helvetica Neue Light" panose="02000403000000020004"/>
                <a:cs typeface="Arial"/>
                <a:sym typeface="Arial"/>
              </a:rPr>
              <a:t>Efficiency</a:t>
            </a:r>
          </a:p>
          <a:p>
            <a:pPr marL="457200" marR="0" lvl="0" indent="-4572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800" b="0" i="0" u="none" strike="noStrike" kern="0" cap="none" spc="0" normalizeH="0" baseline="0" noProof="0" dirty="0">
                <a:ln>
                  <a:noFill/>
                </a:ln>
                <a:solidFill>
                  <a:srgbClr val="000000"/>
                </a:solidFill>
                <a:effectLst/>
                <a:uLnTx/>
                <a:uFillTx/>
                <a:latin typeface="Helvetica Neue Light" panose="02000403000000020004"/>
                <a:cs typeface="Arial"/>
                <a:sym typeface="Arial"/>
              </a:rPr>
              <a:t>Distribution</a:t>
            </a:r>
            <a:endParaRPr kumimoji="0" lang="en-GB" sz="2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p:txBody>
      </p:sp>
      <p:sp>
        <p:nvSpPr>
          <p:cNvPr id="4" name="TextBox 3">
            <a:extLst>
              <a:ext uri="{FF2B5EF4-FFF2-40B4-BE49-F238E27FC236}">
                <a16:creationId xmlns:a16="http://schemas.microsoft.com/office/drawing/2014/main" id="{EE8E8DB1-E7B9-0B82-E7A7-863CB3314296}"/>
              </a:ext>
            </a:extLst>
          </p:cNvPr>
          <p:cNvSpPr txBox="1"/>
          <p:nvPr/>
        </p:nvSpPr>
        <p:spPr>
          <a:xfrm>
            <a:off x="5519057" y="4586841"/>
            <a:ext cx="3015343"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00B050"/>
                </a:solidFill>
                <a:effectLst/>
                <a:uLnTx/>
                <a:uFillTx/>
                <a:latin typeface="Helvetica Neue Light" panose="02000403000000020004"/>
                <a:cs typeface="Arial"/>
                <a:sym typeface="Arial"/>
              </a:rPr>
              <a:t>How is this trade off in your state / country?</a:t>
            </a:r>
            <a:endParaRPr kumimoji="0" lang="en-GB" sz="1400" b="1" i="0" u="none" strike="noStrike" kern="0" cap="none" spc="0" normalizeH="0" baseline="0" noProof="0" dirty="0">
              <a:ln>
                <a:noFill/>
              </a:ln>
              <a:solidFill>
                <a:srgbClr val="00B050"/>
              </a:solidFill>
              <a:effectLst/>
              <a:uLnTx/>
              <a:uFillTx/>
              <a:latin typeface="Arial"/>
              <a:cs typeface="Arial"/>
              <a:sym typeface="Arial"/>
            </a:endParaRPr>
          </a:p>
        </p:txBody>
      </p:sp>
    </p:spTree>
    <p:extLst>
      <p:ext uri="{BB962C8B-B14F-4D97-AF65-F5344CB8AC3E}">
        <p14:creationId xmlns:p14="http://schemas.microsoft.com/office/powerpoint/2010/main" val="871652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Spending growth</a:t>
            </a:r>
            <a:br>
              <a:rPr lang="en-US" b="0" dirty="0">
                <a:latin typeface="Gotham" panose="02000504050000020004" pitchFamily="2" charset="0"/>
              </a:rPr>
            </a:br>
            <a:r>
              <a:rPr lang="en-US" sz="1600" b="0" dirty="0">
                <a:solidFill>
                  <a:schemeClr val="tx1"/>
                </a:solidFill>
                <a:latin typeface="Gotham" panose="02000504050000020004" pitchFamily="2" charset="0"/>
              </a:rPr>
              <a:t>The budgets that are rising</a:t>
            </a:r>
            <a:endParaRPr lang="en-US" b="0" dirty="0">
              <a:solidFill>
                <a:schemeClr val="tx1"/>
              </a:solidFill>
              <a:latin typeface="Gotham" panose="02000504050000020004" pitchFamily="2" charset="0"/>
            </a:endParaRPr>
          </a:p>
        </p:txBody>
      </p:sp>
      <p:pic>
        <p:nvPicPr>
          <p:cNvPr id="6" name="Picture 5">
            <a:extLst>
              <a:ext uri="{FF2B5EF4-FFF2-40B4-BE49-F238E27FC236}">
                <a16:creationId xmlns:a16="http://schemas.microsoft.com/office/drawing/2014/main" id="{F46838C8-F0C1-879E-CB30-94C2B0252D13}"/>
              </a:ext>
            </a:extLst>
          </p:cNvPr>
          <p:cNvPicPr>
            <a:picLocks noChangeAspect="1"/>
          </p:cNvPicPr>
          <p:nvPr/>
        </p:nvPicPr>
        <p:blipFill>
          <a:blip r:embed="rId3"/>
          <a:stretch>
            <a:fillRect/>
          </a:stretch>
        </p:blipFill>
        <p:spPr>
          <a:xfrm>
            <a:off x="457199" y="1212317"/>
            <a:ext cx="5971032" cy="4630741"/>
          </a:xfrm>
          <a:prstGeom prst="rect">
            <a:avLst/>
          </a:prstGeom>
        </p:spPr>
      </p:pic>
    </p:spTree>
    <p:extLst>
      <p:ext uri="{BB962C8B-B14F-4D97-AF65-F5344CB8AC3E}">
        <p14:creationId xmlns:p14="http://schemas.microsoft.com/office/powerpoint/2010/main" val="25426546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Predicting the impact of a tax</a:t>
            </a:r>
            <a:br>
              <a:rPr lang="en-US" b="0" dirty="0">
                <a:latin typeface="Gotham" panose="02000504050000020004" pitchFamily="2" charset="0"/>
              </a:rPr>
            </a:br>
            <a:r>
              <a:rPr lang="en-US" sz="1600" b="0" dirty="0">
                <a:solidFill>
                  <a:schemeClr val="tx1"/>
                </a:solidFill>
                <a:latin typeface="Gotham" panose="02000504050000020004" pitchFamily="2" charset="0"/>
              </a:rPr>
              <a:t>Two competing effects</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CD517FAC-805C-5267-7DBC-82AB29B858EB}"/>
              </a:ext>
            </a:extLst>
          </p:cNvPr>
          <p:cNvSpPr>
            <a:spLocks noGrp="1"/>
          </p:cNvSpPr>
          <p:nvPr>
            <p:ph type="body" idx="1"/>
          </p:nvPr>
        </p:nvSpPr>
        <p:spPr/>
        <p:txBody>
          <a:bodyPr/>
          <a:lstStyle/>
          <a:p>
            <a:endParaRPr lang="en-GB"/>
          </a:p>
        </p:txBody>
      </p:sp>
      <p:sp>
        <p:nvSpPr>
          <p:cNvPr id="3" name="TextBox 2">
            <a:extLst>
              <a:ext uri="{FF2B5EF4-FFF2-40B4-BE49-F238E27FC236}">
                <a16:creationId xmlns:a16="http://schemas.microsoft.com/office/drawing/2014/main" id="{21FAF58E-4B74-1DA3-6EBE-82150C7C4823}"/>
              </a:ext>
            </a:extLst>
          </p:cNvPr>
          <p:cNvSpPr txBox="1"/>
          <p:nvPr/>
        </p:nvSpPr>
        <p:spPr>
          <a:xfrm>
            <a:off x="457199" y="1403506"/>
            <a:ext cx="8116530" cy="378565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Taxes alter prices. Price changes, as we previously learned, often have two competing effects. Take the case of a tax on earnings. This changes wages, reducing the wage that workers earn.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Income received for a given number of hours of work is now lower. This encourages workers to work more to offset the decline in living standards. </a:t>
            </a:r>
            <a:r>
              <a:rPr kumimoji="0" lang="en-US" sz="2000" b="0" i="0" u="sng" strike="noStrike" kern="0" cap="none" spc="0" normalizeH="0" baseline="0" noProof="0" dirty="0">
                <a:ln>
                  <a:noFill/>
                </a:ln>
                <a:solidFill>
                  <a:srgbClr val="000000"/>
                </a:solidFill>
                <a:effectLst/>
                <a:uLnTx/>
                <a:uFillTx/>
                <a:latin typeface="Helvetica Neue Light" panose="02000403000000020004"/>
                <a:cs typeface="Arial"/>
                <a:sym typeface="Arial"/>
              </a:rPr>
              <a:t>The income effect.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An hour of work is also now less attractive relative to an hour of leisure than previously. To put it another way, choosing leisure has become cheaper in terms of the ‘cost’ of lost pay. This encourage people to work less and take more leisure. </a:t>
            </a:r>
            <a:r>
              <a:rPr kumimoji="0" lang="en-US" sz="2000" b="0" i="0" u="sng" strike="noStrike" kern="0" cap="none" spc="0" normalizeH="0" baseline="0" noProof="0" dirty="0">
                <a:ln>
                  <a:noFill/>
                </a:ln>
                <a:solidFill>
                  <a:srgbClr val="000000"/>
                </a:solidFill>
                <a:effectLst/>
                <a:uLnTx/>
                <a:uFillTx/>
                <a:latin typeface="Helvetica Neue Light" panose="02000403000000020004"/>
                <a:cs typeface="Arial"/>
                <a:sym typeface="Arial"/>
              </a:rPr>
              <a:t>The substitution effect.</a:t>
            </a:r>
          </a:p>
        </p:txBody>
      </p:sp>
    </p:spTree>
    <p:extLst>
      <p:ext uri="{BB962C8B-B14F-4D97-AF65-F5344CB8AC3E}">
        <p14:creationId xmlns:p14="http://schemas.microsoft.com/office/powerpoint/2010/main" val="33729588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The Laffer Curve</a:t>
            </a:r>
            <a:br>
              <a:rPr lang="en-US" b="0" dirty="0">
                <a:latin typeface="Gotham" panose="02000504050000020004" pitchFamily="2" charset="0"/>
              </a:rPr>
            </a:br>
            <a:r>
              <a:rPr lang="en-US" sz="1600" b="0" dirty="0">
                <a:solidFill>
                  <a:schemeClr val="tx1"/>
                </a:solidFill>
                <a:latin typeface="Gotham" panose="02000504050000020004" pitchFamily="2" charset="0"/>
              </a:rPr>
              <a:t>How much revenue can a tax raise?</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33B4542F-6EBE-3BD4-FCAB-D5F482FB6834}"/>
              </a:ext>
            </a:extLst>
          </p:cNvPr>
          <p:cNvSpPr>
            <a:spLocks noGrp="1"/>
          </p:cNvSpPr>
          <p:nvPr>
            <p:ph type="body" idx="1"/>
          </p:nvPr>
        </p:nvSpPr>
        <p:spPr/>
        <p:txBody>
          <a:bodyPr/>
          <a:lstStyle/>
          <a:p>
            <a:endParaRPr lang="en-GB"/>
          </a:p>
        </p:txBody>
      </p:sp>
      <p:pic>
        <p:nvPicPr>
          <p:cNvPr id="1026" name="Picture 2" descr="Arthur Laffer's Theory on Tax Cuts Comes to Life Once More - The New York  Times">
            <a:extLst>
              <a:ext uri="{FF2B5EF4-FFF2-40B4-BE49-F238E27FC236}">
                <a16:creationId xmlns:a16="http://schemas.microsoft.com/office/drawing/2014/main" id="{ABF2E646-BE88-81ED-FD4F-AC0EFEC374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353" y="1133450"/>
            <a:ext cx="6349724" cy="44337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B1AB1E8-7556-CA7D-6C2B-34EDA4AD7371}"/>
              </a:ext>
            </a:extLst>
          </p:cNvPr>
          <p:cNvSpPr txBox="1"/>
          <p:nvPr/>
        </p:nvSpPr>
        <p:spPr>
          <a:xfrm>
            <a:off x="457198" y="5724550"/>
            <a:ext cx="77134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hlinkClick r:id="rId4"/>
              </a:rPr>
              <a:t>https://www.nytimes.com/2017/04/25/us/politics/white-house-economic-policy-arthur-laffer.html</a:t>
            </a:r>
            <a:r>
              <a:rPr kumimoji="0" lang="en-GB" sz="1400" b="0" i="0" u="none" strike="noStrike" kern="0" cap="none" spc="0" normalizeH="0" baseline="0" noProof="0" dirty="0">
                <a:ln>
                  <a:noFill/>
                </a:ln>
                <a:solidFill>
                  <a:srgbClr val="000000"/>
                </a:solidFill>
                <a:effectLst/>
                <a:uLnTx/>
                <a:uFillTx/>
                <a:latin typeface="Arial"/>
                <a:cs typeface="Arial"/>
                <a:sym typeface="Arial"/>
              </a:rPr>
              <a:t> </a:t>
            </a:r>
          </a:p>
        </p:txBody>
      </p:sp>
    </p:spTree>
    <p:extLst>
      <p:ext uri="{BB962C8B-B14F-4D97-AF65-F5344CB8AC3E}">
        <p14:creationId xmlns:p14="http://schemas.microsoft.com/office/powerpoint/2010/main" val="26875904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74A7BA-E118-6649-BE86-E4043F8D879D}"/>
              </a:ext>
            </a:extLst>
          </p:cNvPr>
          <p:cNvPicPr>
            <a:picLocks noChangeAspect="1"/>
          </p:cNvPicPr>
          <p:nvPr/>
        </p:nvPicPr>
        <p:blipFill>
          <a:blip r:embed="rId3"/>
          <a:stretch>
            <a:fillRect/>
          </a:stretch>
        </p:blipFill>
        <p:spPr>
          <a:xfrm>
            <a:off x="1428748" y="1240426"/>
            <a:ext cx="6286500" cy="482600"/>
          </a:xfrm>
          <a:prstGeom prst="rect">
            <a:avLst/>
          </a:prstGeom>
        </p:spPr>
      </p:pic>
      <p:sp>
        <p:nvSpPr>
          <p:cNvPr id="9" name="Left Brace 8">
            <a:extLst>
              <a:ext uri="{FF2B5EF4-FFF2-40B4-BE49-F238E27FC236}">
                <a16:creationId xmlns:a16="http://schemas.microsoft.com/office/drawing/2014/main" id="{E5CBC4E4-5380-2847-A3EE-F2DE79543C95}"/>
              </a:ext>
            </a:extLst>
          </p:cNvPr>
          <p:cNvSpPr/>
          <p:nvPr/>
        </p:nvSpPr>
        <p:spPr>
          <a:xfrm rot="5400000">
            <a:off x="6672322" y="189338"/>
            <a:ext cx="360871" cy="1724980"/>
          </a:xfrm>
          <a:prstGeom prst="leftBrace">
            <a:avLst/>
          </a:prstGeom>
          <a:ln w="254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10" name="TextBox 9">
            <a:extLst>
              <a:ext uri="{FF2B5EF4-FFF2-40B4-BE49-F238E27FC236}">
                <a16:creationId xmlns:a16="http://schemas.microsoft.com/office/drawing/2014/main" id="{D5A2FAA6-5D68-364E-A114-13D5D1F5A702}"/>
              </a:ext>
            </a:extLst>
          </p:cNvPr>
          <p:cNvSpPr txBox="1"/>
          <p:nvPr/>
        </p:nvSpPr>
        <p:spPr>
          <a:xfrm>
            <a:off x="5771408" y="548655"/>
            <a:ext cx="247006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7030A0"/>
                </a:solidFill>
                <a:effectLst/>
                <a:uLnTx/>
                <a:uFillTx/>
                <a:latin typeface="Arial"/>
                <a:cs typeface="Arial"/>
                <a:sym typeface="Arial"/>
              </a:rPr>
              <a:t>Decreasing in the tax rate</a:t>
            </a:r>
          </a:p>
        </p:txBody>
      </p:sp>
      <p:sp>
        <p:nvSpPr>
          <p:cNvPr id="5" name="Title 1">
            <a:extLst>
              <a:ext uri="{FF2B5EF4-FFF2-40B4-BE49-F238E27FC236}">
                <a16:creationId xmlns:a16="http://schemas.microsoft.com/office/drawing/2014/main" id="{26FC26D1-DF96-0106-551D-E7623943228D}"/>
              </a:ext>
            </a:extLst>
          </p:cNvPr>
          <p:cNvSpPr>
            <a:spLocks noGrp="1"/>
          </p:cNvSpPr>
          <p:nvPr>
            <p:ph type="title"/>
          </p:nvPr>
        </p:nvSpPr>
        <p:spPr/>
        <p:txBody>
          <a:bodyPr/>
          <a:lstStyle/>
          <a:p>
            <a:r>
              <a:rPr lang="en-US" b="0" dirty="0">
                <a:latin typeface="Gotham" panose="02000504050000020004" pitchFamily="2" charset="0"/>
              </a:rPr>
              <a:t>The Laffer Curve</a:t>
            </a:r>
            <a:br>
              <a:rPr lang="en-US" b="0" dirty="0">
                <a:latin typeface="Gotham" panose="02000504050000020004" pitchFamily="2" charset="0"/>
              </a:rPr>
            </a:br>
            <a:r>
              <a:rPr lang="en-US" sz="1600" b="0" dirty="0">
                <a:solidFill>
                  <a:schemeClr val="tx1"/>
                </a:solidFill>
                <a:latin typeface="Gotham" panose="02000504050000020004" pitchFamily="2" charset="0"/>
              </a:rPr>
              <a:t>How much revenue can a tax raise?</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FD96442F-0830-17E3-4FCF-6AA32731F7E0}"/>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9796372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0DEE4CD-87F2-1C5C-C8C2-67719572456A}"/>
              </a:ext>
            </a:extLst>
          </p:cNvPr>
          <p:cNvSpPr>
            <a:spLocks noGrp="1"/>
          </p:cNvSpPr>
          <p:nvPr>
            <p:ph type="title"/>
          </p:nvPr>
        </p:nvSpPr>
        <p:spPr/>
        <p:txBody>
          <a:bodyPr/>
          <a:lstStyle/>
          <a:p>
            <a:r>
              <a:rPr lang="en-US" b="0" dirty="0">
                <a:latin typeface="Gotham" panose="02000504050000020004" pitchFamily="2" charset="0"/>
              </a:rPr>
              <a:t>The Laffer Curve</a:t>
            </a:r>
            <a:br>
              <a:rPr lang="en-US" b="0" dirty="0">
                <a:latin typeface="Gotham" panose="02000504050000020004" pitchFamily="2" charset="0"/>
              </a:rPr>
            </a:br>
            <a:r>
              <a:rPr lang="en-US" sz="1600" b="0" dirty="0">
                <a:solidFill>
                  <a:schemeClr val="tx1"/>
                </a:solidFill>
                <a:latin typeface="Gotham" panose="02000504050000020004" pitchFamily="2" charset="0"/>
              </a:rPr>
              <a:t>How much revenue can a tax raise?</a:t>
            </a:r>
            <a:endParaRPr lang="en-US" b="0" dirty="0">
              <a:solidFill>
                <a:schemeClr val="tx1"/>
              </a:solidFill>
              <a:latin typeface="Gotham" panose="02000504050000020004" pitchFamily="2" charset="0"/>
            </a:endParaRPr>
          </a:p>
        </p:txBody>
      </p:sp>
      <p:sp>
        <p:nvSpPr>
          <p:cNvPr id="3" name="Text Placeholder 2">
            <a:extLst>
              <a:ext uri="{FF2B5EF4-FFF2-40B4-BE49-F238E27FC236}">
                <a16:creationId xmlns:a16="http://schemas.microsoft.com/office/drawing/2014/main" id="{9D72DDBB-F2CB-3649-ACE0-B5EDC2849733}"/>
              </a:ext>
            </a:extLst>
          </p:cNvPr>
          <p:cNvSpPr>
            <a:spLocks noGrp="1"/>
          </p:cNvSpPr>
          <p:nvPr>
            <p:ph type="body" idx="1"/>
          </p:nvPr>
        </p:nvSpPr>
        <p:spPr/>
        <p:txBody>
          <a:bodyPr/>
          <a:lstStyle/>
          <a:p>
            <a:r>
              <a:rPr lang="en-US" dirty="0"/>
              <a:t>Increasing the tax rate can </a:t>
            </a:r>
            <a:r>
              <a:rPr lang="en-US" b="1" dirty="0">
                <a:solidFill>
                  <a:srgbClr val="0070C0"/>
                </a:solidFill>
              </a:rPr>
              <a:t>increase or decrease total tax revenue</a:t>
            </a:r>
            <a:r>
              <a:rPr lang="en-US" dirty="0"/>
              <a:t>, depending on which side of the </a:t>
            </a:r>
            <a:r>
              <a:rPr lang="en-US" b="1" dirty="0">
                <a:solidFill>
                  <a:schemeClr val="bg2"/>
                </a:solidFill>
              </a:rPr>
              <a:t>Laffer Curve </a:t>
            </a:r>
            <a:r>
              <a:rPr lang="en-US" dirty="0"/>
              <a:t>you are on </a:t>
            </a:r>
          </a:p>
        </p:txBody>
      </p:sp>
      <p:pic>
        <p:nvPicPr>
          <p:cNvPr id="7" name="Picture 6">
            <a:extLst>
              <a:ext uri="{FF2B5EF4-FFF2-40B4-BE49-F238E27FC236}">
                <a16:creationId xmlns:a16="http://schemas.microsoft.com/office/drawing/2014/main" id="{CE74A7BA-E118-6649-BE86-E4043F8D879D}"/>
              </a:ext>
            </a:extLst>
          </p:cNvPr>
          <p:cNvPicPr>
            <a:picLocks noChangeAspect="1"/>
          </p:cNvPicPr>
          <p:nvPr/>
        </p:nvPicPr>
        <p:blipFill>
          <a:blip r:embed="rId2"/>
          <a:stretch>
            <a:fillRect/>
          </a:stretch>
        </p:blipFill>
        <p:spPr>
          <a:xfrm>
            <a:off x="1428748" y="1240426"/>
            <a:ext cx="6286500" cy="482600"/>
          </a:xfrm>
          <a:prstGeom prst="rect">
            <a:avLst/>
          </a:prstGeom>
        </p:spPr>
      </p:pic>
      <p:sp>
        <p:nvSpPr>
          <p:cNvPr id="9" name="Left Brace 8">
            <a:extLst>
              <a:ext uri="{FF2B5EF4-FFF2-40B4-BE49-F238E27FC236}">
                <a16:creationId xmlns:a16="http://schemas.microsoft.com/office/drawing/2014/main" id="{E5CBC4E4-5380-2847-A3EE-F2DE79543C95}"/>
              </a:ext>
            </a:extLst>
          </p:cNvPr>
          <p:cNvSpPr/>
          <p:nvPr/>
        </p:nvSpPr>
        <p:spPr>
          <a:xfrm rot="5400000">
            <a:off x="6672322" y="189338"/>
            <a:ext cx="360871" cy="1724980"/>
          </a:xfrm>
          <a:prstGeom prst="leftBrace">
            <a:avLst/>
          </a:prstGeom>
          <a:ln w="254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10" name="TextBox 9">
            <a:extLst>
              <a:ext uri="{FF2B5EF4-FFF2-40B4-BE49-F238E27FC236}">
                <a16:creationId xmlns:a16="http://schemas.microsoft.com/office/drawing/2014/main" id="{D5A2FAA6-5D68-364E-A114-13D5D1F5A702}"/>
              </a:ext>
            </a:extLst>
          </p:cNvPr>
          <p:cNvSpPr txBox="1"/>
          <p:nvPr/>
        </p:nvSpPr>
        <p:spPr>
          <a:xfrm>
            <a:off x="5771408" y="548655"/>
            <a:ext cx="247006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7030A0"/>
                </a:solidFill>
                <a:effectLst/>
                <a:uLnTx/>
                <a:uFillTx/>
                <a:latin typeface="Arial"/>
                <a:cs typeface="Arial"/>
                <a:sym typeface="Arial"/>
              </a:rPr>
              <a:t>Decreasing in the tax rate</a:t>
            </a:r>
          </a:p>
        </p:txBody>
      </p:sp>
      <p:pic>
        <p:nvPicPr>
          <p:cNvPr id="1026" name="Picture 2" descr="mage result for laffer cur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48" y="1825672"/>
            <a:ext cx="5818045" cy="360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10356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(in)famous taxes</a:t>
            </a:r>
            <a:br>
              <a:rPr lang="en-US" b="0" dirty="0">
                <a:latin typeface="Gotham" panose="02000504050000020004" pitchFamily="2" charset="0"/>
              </a:rPr>
            </a:br>
            <a:r>
              <a:rPr lang="en-US" sz="1600" b="0" dirty="0">
                <a:solidFill>
                  <a:schemeClr val="tx1"/>
                </a:solidFill>
                <a:latin typeface="Gotham" panose="02000504050000020004" pitchFamily="2" charset="0"/>
              </a:rPr>
              <a:t>Some interesting taxes and their results</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0A652FF4-D82A-20B8-4216-DD6C7C931BED}"/>
              </a:ext>
            </a:extLst>
          </p:cNvPr>
          <p:cNvSpPr>
            <a:spLocks noGrp="1"/>
          </p:cNvSpPr>
          <p:nvPr>
            <p:ph type="body" idx="1"/>
          </p:nvPr>
        </p:nvSpPr>
        <p:spPr/>
        <p:txBody>
          <a:bodyPr/>
          <a:lstStyle/>
          <a:p>
            <a:endParaRPr lang="en-GB"/>
          </a:p>
        </p:txBody>
      </p:sp>
      <p:sp>
        <p:nvSpPr>
          <p:cNvPr id="3" name="TextBox 2">
            <a:extLst>
              <a:ext uri="{FF2B5EF4-FFF2-40B4-BE49-F238E27FC236}">
                <a16:creationId xmlns:a16="http://schemas.microsoft.com/office/drawing/2014/main" id="{4AC4097C-F95A-9A1F-620A-6D9EDBEC066C}"/>
              </a:ext>
            </a:extLst>
          </p:cNvPr>
          <p:cNvSpPr txBox="1"/>
          <p:nvPr/>
        </p:nvSpPr>
        <p:spPr>
          <a:xfrm flipH="1">
            <a:off x="457199" y="1356853"/>
            <a:ext cx="8077203" cy="390876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1100.  England. “Scutage”. The ‘cowards’ tax.</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1341.  France. The “</a:t>
            </a:r>
            <a:r>
              <a:rPr kumimoji="0" lang="en-US" sz="2000" b="0" i="0" u="none" strike="noStrike" kern="0" cap="none" spc="0" normalizeH="0" baseline="0" noProof="0" dirty="0" err="1">
                <a:ln>
                  <a:noFill/>
                </a:ln>
                <a:solidFill>
                  <a:srgbClr val="000000"/>
                </a:solidFill>
                <a:effectLst/>
                <a:uLnTx/>
                <a:uFillTx/>
                <a:latin typeface="Helvetica Neue Light" panose="02000403000000020004"/>
                <a:cs typeface="Arial"/>
                <a:sym typeface="Arial"/>
              </a:rPr>
              <a:t>Gabelle</a:t>
            </a: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 A salt tax. Role in Revolution (1789)</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1705.  Russia. Peter the Great. Tax on Beards.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UK taxes with Laffer-type responses: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1696.  Windows.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1784.  Hats.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1789.  Candles.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1794.  Wig Perfume.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p:txBody>
      </p:sp>
      <p:pic>
        <p:nvPicPr>
          <p:cNvPr id="4" name="Picture 2" descr="Review: The Scandalous Friendship That Shaped Adam Smith - The New York  Times">
            <a:extLst>
              <a:ext uri="{FF2B5EF4-FFF2-40B4-BE49-F238E27FC236}">
                <a16:creationId xmlns:a16="http://schemas.microsoft.com/office/drawing/2014/main" id="{24ECF881-CE19-CE81-1DF7-C1C162B6A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5675" y="4708397"/>
            <a:ext cx="1252649" cy="1742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57947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Modern distortions</a:t>
            </a:r>
            <a:br>
              <a:rPr lang="en-US" b="0" dirty="0">
                <a:latin typeface="Gotham" panose="02000504050000020004" pitchFamily="2" charset="0"/>
              </a:rPr>
            </a:br>
            <a:r>
              <a:rPr lang="en-US" sz="1600" b="0" dirty="0">
                <a:solidFill>
                  <a:schemeClr val="tx1"/>
                </a:solidFill>
                <a:latin typeface="Gotham" panose="02000504050000020004" pitchFamily="2" charset="0"/>
              </a:rPr>
              <a:t>How taxes shape the modern economy</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01AEFCF3-650E-7020-095D-9A0A6A2709F4}"/>
              </a:ext>
            </a:extLst>
          </p:cNvPr>
          <p:cNvSpPr>
            <a:spLocks noGrp="1"/>
          </p:cNvSpPr>
          <p:nvPr>
            <p:ph type="body" idx="1"/>
          </p:nvPr>
        </p:nvSpPr>
        <p:spPr/>
        <p:txBody>
          <a:bodyPr/>
          <a:lstStyle/>
          <a:p>
            <a:endParaRPr lang="en-GB"/>
          </a:p>
        </p:txBody>
      </p:sp>
      <p:sp>
        <p:nvSpPr>
          <p:cNvPr id="4" name="TextBox 3">
            <a:extLst>
              <a:ext uri="{FF2B5EF4-FFF2-40B4-BE49-F238E27FC236}">
                <a16:creationId xmlns:a16="http://schemas.microsoft.com/office/drawing/2014/main" id="{BF8C872C-0696-9032-D14F-6078BED3051E}"/>
              </a:ext>
            </a:extLst>
          </p:cNvPr>
          <p:cNvSpPr txBox="1"/>
          <p:nvPr/>
        </p:nvSpPr>
        <p:spPr>
          <a:xfrm>
            <a:off x="462114" y="1548391"/>
            <a:ext cx="7703575" cy="38472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sng" strike="noStrike" kern="0" cap="none" spc="0" normalizeH="0" baseline="0" noProof="0" dirty="0">
                <a:ln>
                  <a:noFill/>
                </a:ln>
                <a:solidFill>
                  <a:srgbClr val="000000"/>
                </a:solidFill>
                <a:effectLst/>
                <a:uLnTx/>
                <a:uFillTx/>
                <a:latin typeface="Helvetica Neue Light" panose="02000403000000020004"/>
                <a:cs typeface="Arial"/>
                <a:sym typeface="Arial"/>
              </a:rPr>
              <a:t>Discussion: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1" u="none" strike="noStrike" kern="0" cap="none" spc="0" normalizeH="0" baseline="0" noProof="0" dirty="0">
                <a:ln>
                  <a:noFill/>
                </a:ln>
                <a:solidFill>
                  <a:srgbClr val="000000"/>
                </a:solidFill>
                <a:effectLst/>
                <a:uLnTx/>
                <a:uFillTx/>
                <a:latin typeface="Helvetica Neue Light" panose="02000403000000020004"/>
                <a:cs typeface="Arial"/>
                <a:sym typeface="Arial"/>
              </a:rPr>
              <a:t>Big policy questions and headaches for governments today.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0070C0"/>
                </a:solidFill>
                <a:effectLst/>
                <a:uLnTx/>
                <a:uFillTx/>
                <a:latin typeface="Helvetica Neue Light" panose="02000403000000020004"/>
                <a:cs typeface="Arial"/>
                <a:sym typeface="Arial"/>
              </a:rPr>
              <a:t>Capital Structure</a:t>
            </a:r>
            <a:r>
              <a:rPr kumimoji="0" lang="en-US" sz="2800" b="0" i="0" u="none" strike="noStrike" kern="0" cap="none" spc="0" normalizeH="0" baseline="0" noProof="0" dirty="0">
                <a:ln>
                  <a:noFill/>
                </a:ln>
                <a:solidFill>
                  <a:srgbClr val="000000"/>
                </a:solidFill>
                <a:effectLst/>
                <a:uLnTx/>
                <a:uFillTx/>
                <a:latin typeface="Helvetica Neue Light" panose="02000403000000020004"/>
                <a:cs typeface="Arial"/>
                <a:sym typeface="Arial"/>
              </a:rPr>
              <a:t>.  Debt vs Equity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0070C0"/>
                </a:solidFill>
                <a:effectLst/>
                <a:uLnTx/>
                <a:uFillTx/>
                <a:latin typeface="Helvetica Neue Light" panose="02000403000000020004"/>
                <a:cs typeface="Arial"/>
                <a:sym typeface="Arial"/>
              </a:rPr>
              <a:t>Firm size</a:t>
            </a:r>
            <a:r>
              <a:rPr kumimoji="0" lang="en-US" sz="2800" b="0" i="0" u="none" strike="noStrike" kern="0" cap="none" spc="0" normalizeH="0" baseline="0" noProof="0" dirty="0">
                <a:ln>
                  <a:noFill/>
                </a:ln>
                <a:solidFill>
                  <a:srgbClr val="000000"/>
                </a:solidFill>
                <a:effectLst/>
                <a:uLnTx/>
                <a:uFillTx/>
                <a:latin typeface="Helvetica Neue Light" panose="02000403000000020004"/>
                <a:cs typeface="Arial"/>
                <a:sym typeface="Arial"/>
              </a:rPr>
              <a:t>.  Income tax vs self-incorporation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0070C0"/>
                </a:solidFill>
                <a:effectLst/>
                <a:uLnTx/>
                <a:uFillTx/>
                <a:latin typeface="Helvetica Neue Light" panose="02000403000000020004"/>
                <a:cs typeface="Arial"/>
                <a:sym typeface="Arial"/>
              </a:rPr>
              <a:t>Location</a:t>
            </a:r>
            <a:r>
              <a:rPr kumimoji="0" lang="en-US" sz="2800" b="0" i="0" u="none" strike="noStrike" kern="0" cap="none" spc="0" normalizeH="0" baseline="0" noProof="0" dirty="0">
                <a:ln>
                  <a:noFill/>
                </a:ln>
                <a:solidFill>
                  <a:srgbClr val="000000"/>
                </a:solidFill>
                <a:effectLst/>
                <a:uLnTx/>
                <a:uFillTx/>
                <a:latin typeface="Helvetica Neue Light" panose="02000403000000020004"/>
                <a:cs typeface="Arial"/>
                <a:sym typeface="Arial"/>
              </a:rPr>
              <a:t>.  Base erosion / profit shifting (BEPS).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hlinkClick r:id="rId3"/>
              </a:rPr>
              <a:t>https://www.oecd.org/tax/beps/</a:t>
            </a: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 </a:t>
            </a:r>
            <a:endParaRPr kumimoji="0" lang="en-US" sz="2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p:txBody>
      </p:sp>
    </p:spTree>
    <p:extLst>
      <p:ext uri="{BB962C8B-B14F-4D97-AF65-F5344CB8AC3E}">
        <p14:creationId xmlns:p14="http://schemas.microsoft.com/office/powerpoint/2010/main" val="23346508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Noticed a lot of films based in Ireland recently?</a:t>
            </a:r>
            <a:br>
              <a:rPr lang="en-US" b="0" dirty="0">
                <a:latin typeface="Gotham" panose="02000504050000020004" pitchFamily="2" charset="0"/>
              </a:rPr>
            </a:br>
            <a:r>
              <a:rPr lang="en-US" sz="1600" b="0" dirty="0">
                <a:solidFill>
                  <a:schemeClr val="tx1"/>
                </a:solidFill>
                <a:latin typeface="Gotham" panose="02000504050000020004" pitchFamily="2" charset="0"/>
              </a:rPr>
              <a:t>Big budget movies filmed in Aran, Achill, Dublin and Donegal, </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5D7545E0-28FF-C132-9312-92767F16F839}"/>
              </a:ext>
            </a:extLst>
          </p:cNvPr>
          <p:cNvSpPr>
            <a:spLocks noGrp="1"/>
          </p:cNvSpPr>
          <p:nvPr>
            <p:ph type="body" idx="1"/>
          </p:nvPr>
        </p:nvSpPr>
        <p:spPr/>
        <p:txBody>
          <a:bodyPr/>
          <a:lstStyle/>
          <a:p>
            <a:endParaRPr lang="en-GB"/>
          </a:p>
        </p:txBody>
      </p:sp>
      <p:pic>
        <p:nvPicPr>
          <p:cNvPr id="4098" name="Picture 2" descr="The Banshees of Inisherin (2022) - IMDb">
            <a:extLst>
              <a:ext uri="{FF2B5EF4-FFF2-40B4-BE49-F238E27FC236}">
                <a16:creationId xmlns:a16="http://schemas.microsoft.com/office/drawing/2014/main" id="{1D813EF1-F122-C1E0-BC17-DA62BF1F44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532" y="1078418"/>
            <a:ext cx="2396582" cy="36480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The Pope's Exorcist - Wikipedia">
            <a:extLst>
              <a:ext uri="{FF2B5EF4-FFF2-40B4-BE49-F238E27FC236}">
                <a16:creationId xmlns:a16="http://schemas.microsoft.com/office/drawing/2014/main" id="{73EB4F35-CFE6-79D3-8F0A-B6754DD700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3210" y="1078418"/>
            <a:ext cx="2466975" cy="364807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Bleiberg Entertainment">
            <a:extLst>
              <a:ext uri="{FF2B5EF4-FFF2-40B4-BE49-F238E27FC236}">
                <a16:creationId xmlns:a16="http://schemas.microsoft.com/office/drawing/2014/main" id="{41C28B26-FD4A-38A6-B651-386FD53A4C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7280" y="1078418"/>
            <a:ext cx="2807307" cy="3648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1625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Tax credits</a:t>
            </a:r>
            <a:br>
              <a:rPr lang="en-US" b="0" dirty="0">
                <a:latin typeface="Gotham" panose="02000504050000020004" pitchFamily="2" charset="0"/>
              </a:rPr>
            </a:br>
            <a:r>
              <a:rPr lang="en-US" sz="1600" b="0" dirty="0">
                <a:solidFill>
                  <a:schemeClr val="tx1"/>
                </a:solidFill>
                <a:latin typeface="Gotham" panose="02000504050000020004" pitchFamily="2" charset="0"/>
              </a:rPr>
              <a:t>Ireland’s “Section 481” Tax Credits for film companies</a:t>
            </a:r>
            <a:endParaRPr lang="en-US" b="0" dirty="0">
              <a:solidFill>
                <a:schemeClr val="tx1"/>
              </a:solidFill>
              <a:latin typeface="Gotham" panose="02000504050000020004" pitchFamily="2" charset="0"/>
            </a:endParaRPr>
          </a:p>
        </p:txBody>
      </p:sp>
      <p:sp>
        <p:nvSpPr>
          <p:cNvPr id="3" name="Text Placeholder 2">
            <a:extLst>
              <a:ext uri="{FF2B5EF4-FFF2-40B4-BE49-F238E27FC236}">
                <a16:creationId xmlns:a16="http://schemas.microsoft.com/office/drawing/2014/main" id="{88D1C867-59C9-66D2-C0C1-CADDACD10B77}"/>
              </a:ext>
            </a:extLst>
          </p:cNvPr>
          <p:cNvSpPr>
            <a:spLocks noGrp="1"/>
          </p:cNvSpPr>
          <p:nvPr>
            <p:ph type="body" idx="1"/>
          </p:nvPr>
        </p:nvSpPr>
        <p:spPr/>
        <p:txBody>
          <a:bodyPr/>
          <a:lstStyle/>
          <a:p>
            <a:endParaRPr lang="en-GB"/>
          </a:p>
        </p:txBody>
      </p:sp>
      <p:pic>
        <p:nvPicPr>
          <p:cNvPr id="4098" name="Picture 2" descr="The Banshees of Inisherin (2022) - IMDb">
            <a:extLst>
              <a:ext uri="{FF2B5EF4-FFF2-40B4-BE49-F238E27FC236}">
                <a16:creationId xmlns:a16="http://schemas.microsoft.com/office/drawing/2014/main" id="{1D813EF1-F122-C1E0-BC17-DA62BF1F44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532" y="1078418"/>
            <a:ext cx="2396582" cy="36480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The Pope's Exorcist - Wikipedia">
            <a:extLst>
              <a:ext uri="{FF2B5EF4-FFF2-40B4-BE49-F238E27FC236}">
                <a16:creationId xmlns:a16="http://schemas.microsoft.com/office/drawing/2014/main" id="{73EB4F35-CFE6-79D3-8F0A-B6754DD700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3210" y="1078418"/>
            <a:ext cx="2466975" cy="364807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Bleiberg Entertainment">
            <a:extLst>
              <a:ext uri="{FF2B5EF4-FFF2-40B4-BE49-F238E27FC236}">
                <a16:creationId xmlns:a16="http://schemas.microsoft.com/office/drawing/2014/main" id="{41C28B26-FD4A-38A6-B651-386FD53A4C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7280" y="1078418"/>
            <a:ext cx="2807307" cy="36480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37AB87C-BE18-1052-5E55-97D7F96199DA}"/>
              </a:ext>
            </a:extLst>
          </p:cNvPr>
          <p:cNvSpPr txBox="1"/>
          <p:nvPr/>
        </p:nvSpPr>
        <p:spPr>
          <a:xfrm>
            <a:off x="549532" y="5063613"/>
            <a:ext cx="2335896" cy="9541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0070C0"/>
                </a:solidFill>
                <a:effectLst/>
                <a:uLnTx/>
                <a:uFillTx/>
                <a:latin typeface="Source Sans Pro" panose="020B0503030403020204" pitchFamily="34" charset="0"/>
                <a:cs typeface="Arial"/>
                <a:sym typeface="Arial"/>
              </a:rPr>
              <a:t>2022. €127.3m</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0070C0"/>
                </a:solidFill>
                <a:effectLst/>
                <a:uLnTx/>
                <a:uFillTx/>
                <a:latin typeface="Source Sans Pro" panose="020B0503030403020204" pitchFamily="34" charset="0"/>
                <a:cs typeface="Arial"/>
                <a:sym typeface="Arial"/>
              </a:rPr>
              <a:t>2021. €137.1m</a:t>
            </a:r>
            <a:endParaRPr kumimoji="0" lang="en-GB" sz="2800" b="0" i="0" u="none" strike="noStrike" kern="0" cap="none" spc="0" normalizeH="0" baseline="0" noProof="0" dirty="0">
              <a:ln>
                <a:noFill/>
              </a:ln>
              <a:solidFill>
                <a:srgbClr val="0070C0"/>
              </a:solidFill>
              <a:effectLst/>
              <a:uLnTx/>
              <a:uFillTx/>
              <a:latin typeface="Arial"/>
              <a:cs typeface="Arial"/>
              <a:sym typeface="Arial"/>
            </a:endParaRPr>
          </a:p>
        </p:txBody>
      </p:sp>
    </p:spTree>
    <p:extLst>
      <p:ext uri="{BB962C8B-B14F-4D97-AF65-F5344CB8AC3E}">
        <p14:creationId xmlns:p14="http://schemas.microsoft.com/office/powerpoint/2010/main" val="9346006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Shape 23"/>
        <p:cNvGrpSpPr/>
        <p:nvPr/>
      </p:nvGrpSpPr>
      <p:grpSpPr>
        <a:xfrm>
          <a:off x="0" y="0"/>
          <a:ext cx="0" cy="0"/>
          <a:chOff x="0" y="0"/>
          <a:chExt cx="0" cy="0"/>
        </a:xfrm>
      </p:grpSpPr>
      <p:sp>
        <p:nvSpPr>
          <p:cNvPr id="26" name="Google Shape;26;p4"/>
          <p:cNvSpPr txBox="1">
            <a:spLocks noGrp="1"/>
          </p:cNvSpPr>
          <p:nvPr>
            <p:ph type="body" idx="4294967295"/>
          </p:nvPr>
        </p:nvSpPr>
        <p:spPr>
          <a:xfrm>
            <a:off x="313309" y="2798445"/>
            <a:ext cx="8245475" cy="4973638"/>
          </a:xfrm>
          <a:prstGeom prst="rect">
            <a:avLst/>
          </a:prstGeom>
          <a:noFill/>
          <a:ln>
            <a:noFill/>
          </a:ln>
        </p:spPr>
        <p:txBody>
          <a:bodyPr spcFirstLastPara="1" wrap="square" lIns="91425" tIns="45700" rIns="91425" bIns="45700" anchor="t" anchorCtr="0">
            <a:noAutofit/>
          </a:bodyPr>
          <a:lstStyle/>
          <a:p>
            <a:pPr marL="0" indent="0" algn="ctr"/>
            <a:r>
              <a:rPr lang="en-US" sz="3200" dirty="0">
                <a:solidFill>
                  <a:schemeClr val="bg1"/>
                </a:solidFill>
                <a:latin typeface="Gotham" panose="02000504050000020004" pitchFamily="2" charset="0"/>
              </a:rPr>
              <a:t>Distortion by design</a:t>
            </a:r>
          </a:p>
          <a:p>
            <a:pPr marL="0" indent="0" algn="ctr"/>
            <a:endParaRPr lang="en-US" sz="1800" dirty="0">
              <a:solidFill>
                <a:schemeClr val="bg1"/>
              </a:solidFill>
              <a:latin typeface="Gotham" panose="02000504050000020004" pitchFamily="2" charset="0"/>
            </a:endParaRPr>
          </a:p>
          <a:p>
            <a:pPr algn="ctr"/>
            <a:r>
              <a:rPr lang="en-US" sz="1800" i="1" dirty="0">
                <a:solidFill>
                  <a:schemeClr val="bg1"/>
                </a:solidFill>
                <a:latin typeface="Times New Roman" panose="02020603050405020304" pitchFamily="18" charset="0"/>
                <a:cs typeface="Times New Roman" panose="02020603050405020304" pitchFamily="18" charset="0"/>
              </a:rPr>
              <a:t>When is the distorting impact of taxes useful?</a:t>
            </a:r>
          </a:p>
          <a:p>
            <a:pPr algn="ctr"/>
            <a:endParaRPr lang="en-US" sz="1800" i="1" dirty="0">
              <a:solidFill>
                <a:schemeClr val="bg1"/>
              </a:solidFill>
              <a:latin typeface="Times New Roman" panose="02020603050405020304" pitchFamily="18" charset="0"/>
              <a:cs typeface="Times New Roman" panose="02020603050405020304" pitchFamily="18" charset="0"/>
            </a:endParaRPr>
          </a:p>
          <a:p>
            <a:pPr algn="ctr"/>
            <a:endParaRPr lang="en-US" sz="1600" dirty="0">
              <a:solidFill>
                <a:schemeClr val="bg1"/>
              </a:solidFill>
              <a:latin typeface="Gotham" panose="02000504050000020004" pitchFamily="2" charset="0"/>
              <a:cs typeface="Times New Roman" panose="02020603050405020304" pitchFamily="18" charset="0"/>
            </a:endParaRPr>
          </a:p>
        </p:txBody>
      </p:sp>
    </p:spTree>
    <p:extLst>
      <p:ext uri="{BB962C8B-B14F-4D97-AF65-F5344CB8AC3E}">
        <p14:creationId xmlns:p14="http://schemas.microsoft.com/office/powerpoint/2010/main" val="375617799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Fields, Forts and Lighthouses</a:t>
            </a:r>
            <a:br>
              <a:rPr lang="en-US" b="0" dirty="0">
                <a:latin typeface="Gotham" panose="02000504050000020004" pitchFamily="2" charset="0"/>
              </a:rPr>
            </a:br>
            <a:r>
              <a:rPr lang="en-US" sz="1600" b="0" dirty="0">
                <a:solidFill>
                  <a:schemeClr val="tx1"/>
                </a:solidFill>
                <a:latin typeface="Gotham" panose="02000504050000020004" pitchFamily="2" charset="0"/>
              </a:rPr>
              <a:t>Problems with markets - history</a:t>
            </a:r>
            <a:endParaRPr lang="en-US" b="0" dirty="0">
              <a:solidFill>
                <a:schemeClr val="tx1"/>
              </a:solidFill>
              <a:latin typeface="Gotham" panose="02000504050000020004" pitchFamily="2" charset="0"/>
            </a:endParaRPr>
          </a:p>
        </p:txBody>
      </p:sp>
      <p:sp>
        <p:nvSpPr>
          <p:cNvPr id="3" name="Text Placeholder 2">
            <a:extLst>
              <a:ext uri="{FF2B5EF4-FFF2-40B4-BE49-F238E27FC236}">
                <a16:creationId xmlns:a16="http://schemas.microsoft.com/office/drawing/2014/main" id="{2A59F1D0-3600-8607-255C-D8AA3E94E76C}"/>
              </a:ext>
            </a:extLst>
          </p:cNvPr>
          <p:cNvSpPr>
            <a:spLocks noGrp="1"/>
          </p:cNvSpPr>
          <p:nvPr>
            <p:ph type="body" idx="1"/>
          </p:nvPr>
        </p:nvSpPr>
        <p:spPr/>
        <p:txBody>
          <a:bodyPr/>
          <a:lstStyle/>
          <a:p>
            <a:endParaRPr lang="en-GB"/>
          </a:p>
        </p:txBody>
      </p:sp>
      <p:sp>
        <p:nvSpPr>
          <p:cNvPr id="2" name="TextBox 1">
            <a:extLst>
              <a:ext uri="{FF2B5EF4-FFF2-40B4-BE49-F238E27FC236}">
                <a16:creationId xmlns:a16="http://schemas.microsoft.com/office/drawing/2014/main" id="{2147EDF3-6F88-908E-D64F-1F10B909D82B}"/>
              </a:ext>
            </a:extLst>
          </p:cNvPr>
          <p:cNvSpPr txBox="1"/>
          <p:nvPr/>
        </p:nvSpPr>
        <p:spPr>
          <a:xfrm>
            <a:off x="530942" y="1288025"/>
            <a:ext cx="7610168" cy="2555315"/>
          </a:xfrm>
          <a:prstGeom prst="rect">
            <a:avLst/>
          </a:prstGeom>
          <a:noFill/>
        </p:spPr>
        <p:txBody>
          <a:bodyPr wrap="square" rtlCol="0">
            <a:spAutoFit/>
          </a:bodyPr>
          <a:lstStyle/>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GB" sz="18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rPr>
              <a:t>William Foster Lloyd, Oxford lectures, 1832. </a:t>
            </a: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GB" sz="18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rPr>
              <a:t>Political economist concerned about the rapid population growth.</a:t>
            </a: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GB" sz="18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rPr>
              <a:t>Described public land on which farmers were free to graze their cattle on and observed that the common would end up “bare worn” from overgrazing, asking:</a:t>
            </a: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GB" sz="1800" b="1"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rPr>
              <a:t>“Why are the cattle on a common so puny and stunted?” </a:t>
            </a: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endParaRPr kumimoji="0" lang="en-GB" sz="18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endParaRPr>
          </a:p>
        </p:txBody>
      </p:sp>
    </p:spTree>
    <p:extLst>
      <p:ext uri="{BB962C8B-B14F-4D97-AF65-F5344CB8AC3E}">
        <p14:creationId xmlns:p14="http://schemas.microsoft.com/office/powerpoint/2010/main" val="1095971232"/>
      </p:ext>
    </p:extLst>
  </p:cSld>
  <p:clrMapOvr>
    <a:masterClrMapping/>
  </p:clrMapOvr>
</p:sld>
</file>

<file path=ppt/theme/theme1.xml><?xml version="1.0" encoding="utf-8"?>
<a:theme xmlns:a="http://schemas.openxmlformats.org/drawingml/2006/main" name="6_Default Theme">
  <a:themeElements>
    <a:clrScheme name="Custom 1">
      <a:dk1>
        <a:srgbClr val="000000"/>
      </a:dk1>
      <a:lt1>
        <a:srgbClr val="FFFFFF"/>
      </a:lt1>
      <a:dk2>
        <a:srgbClr val="941100"/>
      </a:dk2>
      <a:lt2>
        <a:srgbClr val="808080"/>
      </a:lt2>
      <a:accent1>
        <a:srgbClr val="B3B3B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7_Default Theme">
  <a:themeElements>
    <a:clrScheme name="Custom 1">
      <a:dk1>
        <a:srgbClr val="000000"/>
      </a:dk1>
      <a:lt1>
        <a:srgbClr val="FFFFFF"/>
      </a:lt1>
      <a:dk2>
        <a:srgbClr val="941100"/>
      </a:dk2>
      <a:lt2>
        <a:srgbClr val="808080"/>
      </a:lt2>
      <a:accent1>
        <a:srgbClr val="B3B3B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247</TotalTime>
  <Words>8701</Words>
  <Application>Microsoft Macintosh PowerPoint</Application>
  <PresentationFormat>On-screen Show (4:3)</PresentationFormat>
  <Paragraphs>1037</Paragraphs>
  <Slides>136</Slides>
  <Notes>120</Notes>
  <HiddenSlides>21</HiddenSlides>
  <MMClips>1</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136</vt:i4>
      </vt:variant>
    </vt:vector>
  </HeadingPairs>
  <TitlesOfParts>
    <vt:vector size="149" baseType="lpstr">
      <vt:lpstr>Arial</vt:lpstr>
      <vt:lpstr>Arimo</vt:lpstr>
      <vt:lpstr>Calibri</vt:lpstr>
      <vt:lpstr>Cambria Math</vt:lpstr>
      <vt:lpstr>Google Sans</vt:lpstr>
      <vt:lpstr>Gotham</vt:lpstr>
      <vt:lpstr>Helvetica Neue</vt:lpstr>
      <vt:lpstr>Helvetica Neue Light</vt:lpstr>
      <vt:lpstr>Roboto</vt:lpstr>
      <vt:lpstr>Source Sans Pro</vt:lpstr>
      <vt:lpstr>Times New Roman</vt:lpstr>
      <vt:lpstr>6_Default Theme</vt:lpstr>
      <vt:lpstr>7_Default Theme</vt:lpstr>
      <vt:lpstr>Economics for Public Policy</vt:lpstr>
      <vt:lpstr>In the news – Debt – February 2024 Large countries at risk of default</vt:lpstr>
      <vt:lpstr>Macro menu Where we’ve been, and where we are heading….</vt:lpstr>
      <vt:lpstr>The public purse What does the government spend on?  </vt:lpstr>
      <vt:lpstr>Spending - UK What does the government spend on?</vt:lpstr>
      <vt:lpstr>Spending - US What does the government spend on?</vt:lpstr>
      <vt:lpstr>Spending - China What does the government spend on?</vt:lpstr>
      <vt:lpstr>Spending: past, present, future US Government expenditure: historic, 2022, and 2033.</vt:lpstr>
      <vt:lpstr>Spending growth The budgets that are rising</vt:lpstr>
      <vt:lpstr>Spending growth The budgets that are rising</vt:lpstr>
      <vt:lpstr>Shifting spend The changing nature of the US budget</vt:lpstr>
      <vt:lpstr>Ever larger, less flexible What do we take from the charts above?</vt:lpstr>
      <vt:lpstr>PowerPoint Presentation</vt:lpstr>
      <vt:lpstr>US Treasury: money in, money out Revenues versus outlays</vt:lpstr>
      <vt:lpstr>US Treasury: money in. money out Revenues versus outlays</vt:lpstr>
      <vt:lpstr>USA: surplus or shortfall? As a percentage of GDP things look better. But there is still a sizeable deficit.</vt:lpstr>
      <vt:lpstr>China: surplus or shortfall? Revenues versus outlays</vt:lpstr>
      <vt:lpstr>China: surplus or shortfall? 104% of GDP by 2028?</vt:lpstr>
      <vt:lpstr>US states: budget deficits State level deficit</vt:lpstr>
      <vt:lpstr>Illinois: budget State level deficit</vt:lpstr>
      <vt:lpstr>Illinois: budget State level deficit</vt:lpstr>
      <vt:lpstr>Global view: budget deficits Budget deficit, by country. Selection of our large, P21, countries</vt:lpstr>
      <vt:lpstr>Fiscal policy: frameworks Fiscal councils, Budget watchdogs</vt:lpstr>
      <vt:lpstr>Independent Oversight The rise of rules and oversight</vt:lpstr>
      <vt:lpstr>PowerPoint Presentation</vt:lpstr>
      <vt:lpstr>Debt outstanding Who are the world’s greatest debtors?</vt:lpstr>
      <vt:lpstr>Debt outstanding Who are the world’s greatest debtors?</vt:lpstr>
      <vt:lpstr>Debt outstanding Debt held by P21 countries</vt:lpstr>
      <vt:lpstr>Debt outstanding How did we get here?</vt:lpstr>
      <vt:lpstr>US Debt – history And some important history</vt:lpstr>
      <vt:lpstr>US Debt – recent growth Historically high debt</vt:lpstr>
      <vt:lpstr>US Debt – how much does it cost? Rising interest rates in recent years</vt:lpstr>
      <vt:lpstr>Bond logic: fixed income, flexible price Coupons, yields and prices</vt:lpstr>
      <vt:lpstr>Bond logic: what happens when risk rises? Greece example…</vt:lpstr>
      <vt:lpstr>Bond logic: what happens when risk rises? Greece example…</vt:lpstr>
      <vt:lpstr>Bond logic – yield and duration The yield curve</vt:lpstr>
      <vt:lpstr>Bond logic – yield and duration The yield curve</vt:lpstr>
      <vt:lpstr>Bond logic – yield and duration The yield curve</vt:lpstr>
      <vt:lpstr>Bond logic – yield and duration The yield curve</vt:lpstr>
      <vt:lpstr>US Debt – cost vs duration The yield curve</vt:lpstr>
      <vt:lpstr>April 2023 – a historic moment… The US yield curve is currently “inverted”</vt:lpstr>
      <vt:lpstr>US Debt – 10y vs 2y The ‘yield spread’ – i.e. how steep is the yield curve?</vt:lpstr>
      <vt:lpstr>US Debt – who holds it? US Debt – domestic and foreign ownership</vt:lpstr>
      <vt:lpstr>US assets – who holds them? Adding equity to the analysis above</vt:lpstr>
      <vt:lpstr>US Debt – when is it due? US Debt by maturity</vt:lpstr>
      <vt:lpstr>US Debt – changing maturity structure More LT debt</vt:lpstr>
      <vt:lpstr>Debt costs: high and low Bond yields for a selected group of countries</vt:lpstr>
      <vt:lpstr>Debt costs: Credit Default Swaps Sovereign CDS Spreads</vt:lpstr>
      <vt:lpstr>Debt costs: Credit Default Swaps Russian CDS and the war in Ukraine</vt:lpstr>
      <vt:lpstr>Debt outstanding Who are the world’s greatest debtors?</vt:lpstr>
      <vt:lpstr>PowerPoint Presentation</vt:lpstr>
      <vt:lpstr>Debt sustainability Intuition: think of a bath at risk of flowing over</vt:lpstr>
      <vt:lpstr>Sustainability analysis How the IMF does it</vt:lpstr>
      <vt:lpstr>Current risks Countries that are a concern</vt:lpstr>
      <vt:lpstr>Sustainability: US projections The US Treasury’s worrying analysis</vt:lpstr>
      <vt:lpstr>Sustainability: US projections The US Treasury’s worrying analysis</vt:lpstr>
      <vt:lpstr>Your currency or mine? Is FX debt a good idea, or a huge risk?</vt:lpstr>
      <vt:lpstr>Major debt crises Mexico, the Asian Financial Crisis, Russia. </vt:lpstr>
      <vt:lpstr>IMF loans and conditionality After a crisis countries receive IMF loans, but these come with conditions.</vt:lpstr>
      <vt:lpstr>PowerPoint Presentation</vt:lpstr>
      <vt:lpstr>Illinois: debts Is debt rising uncontrollably?</vt:lpstr>
      <vt:lpstr>Illinois: affordability Compare debt payments with an economic measure</vt:lpstr>
      <vt:lpstr>Illinois: ratings What do the ratings agencies think?</vt:lpstr>
      <vt:lpstr>Illinois: concerns What is the plan for state pensions?</vt:lpstr>
      <vt:lpstr>Illinois: concerns What is the plan for state pensions?</vt:lpstr>
      <vt:lpstr>Illinois: concerns What is the plan for state pensions?</vt:lpstr>
      <vt:lpstr>Illinois: concerns What is the plan for state pensions?</vt:lpstr>
      <vt:lpstr>Illinois: concerns What is the plan for state pensions?</vt:lpstr>
      <vt:lpstr>PowerPoint Presentation</vt:lpstr>
      <vt:lpstr>Economics for Public Policy</vt:lpstr>
      <vt:lpstr>Macro menu Where we’ve been, and where we are heading….</vt:lpstr>
      <vt:lpstr>PowerPoint Presentation</vt:lpstr>
      <vt:lpstr>Is America paying more tax? On a long-run view: yes, much more</vt:lpstr>
      <vt:lpstr>Is America paying more tax? Post-WW2 US tax take is 15-17% most years. </vt:lpstr>
      <vt:lpstr>Tax revenue by country How much tax revenue do big countries take?</vt:lpstr>
      <vt:lpstr>Consumption taxes VAT / sales taxes globally</vt:lpstr>
      <vt:lpstr>Chicago State taxes in Chicago, and how much they generate</vt:lpstr>
      <vt:lpstr>PowerPoint Presentation</vt:lpstr>
      <vt:lpstr>Distorted signals – taxes vs prices Information and the market economy</vt:lpstr>
      <vt:lpstr>Taxes change choices What is going on here?</vt:lpstr>
      <vt:lpstr>Adam Smith How to set a good tax - four cannons of taxation</vt:lpstr>
      <vt:lpstr>Frank Ramsey Pioneering work in philosophy and economics</vt:lpstr>
      <vt:lpstr>Frank Ramsey Pioneering work in philosophy and economics</vt:lpstr>
      <vt:lpstr>Arnold Harberger And his famous triangles – the graphical analysis of deadweight loss</vt:lpstr>
      <vt:lpstr>James Mirrlees Tax by Design</vt:lpstr>
      <vt:lpstr>The Mirlees Review – three simple rules Tax by design</vt:lpstr>
      <vt:lpstr>How to minimize distortions Tax something that cannot be adjusted</vt:lpstr>
      <vt:lpstr>Poll Tax The community charge: public reaction to a lump sum tax.</vt:lpstr>
      <vt:lpstr>Two concerns: efficiency &amp; distribution  The poll tax as an extreme case of an important trade off</vt:lpstr>
      <vt:lpstr>Predicting the impact of a tax Two competing effects</vt:lpstr>
      <vt:lpstr>The Laffer Curve How much revenue can a tax raise?</vt:lpstr>
      <vt:lpstr>The Laffer Curve How much revenue can a tax raise?</vt:lpstr>
      <vt:lpstr>The Laffer Curve How much revenue can a tax raise?</vt:lpstr>
      <vt:lpstr>(in)famous taxes Some interesting taxes and their results</vt:lpstr>
      <vt:lpstr>Modern distortions How taxes shape the modern economy</vt:lpstr>
      <vt:lpstr>Noticed a lot of films based in Ireland recently? Big budget movies filmed in Aran, Achill, Dublin and Donegal, </vt:lpstr>
      <vt:lpstr>Tax credits Ireland’s “Section 481” Tax Credits for film companies</vt:lpstr>
      <vt:lpstr>PowerPoint Presentation</vt:lpstr>
      <vt:lpstr>Fields, Forts and Lighthouses Problems with markets - history</vt:lpstr>
      <vt:lpstr>Fields, Forts and Lighthouses Problems with markets - history</vt:lpstr>
      <vt:lpstr>Fields, Forts and Lighthouses Problems with markets - history</vt:lpstr>
      <vt:lpstr>Fields, Forts and Lighthouses Problems with markets - history</vt:lpstr>
      <vt:lpstr>Fields, Forests and Lighthouses Classic examples of externalities set out by Lloyd (1833), Sidgwick (1883) and Pigou (1920).</vt:lpstr>
      <vt:lpstr>Pigouvian Taxation Using a tax distortion to offset a problem</vt:lpstr>
      <vt:lpstr>Pigouvian Tax – the idea Using a tax distortion to offset a problem</vt:lpstr>
      <vt:lpstr>Pigouvian Tax – the idea Using a tax distortion to offset a problem</vt:lpstr>
      <vt:lpstr>Pigouvian Tax – the idea Using a tax distortion to offset a problem</vt:lpstr>
      <vt:lpstr>“Sin” taxes Intentionally making certain actions costly</vt:lpstr>
      <vt:lpstr>PowerPoint Presentation</vt:lpstr>
      <vt:lpstr>The Marginal Propensity to Consume A relationship at the core of fiscal policy</vt:lpstr>
      <vt:lpstr>MPC - time and value How much will you spend</vt:lpstr>
      <vt:lpstr>The Euler Equation Deriving it by intuition</vt:lpstr>
      <vt:lpstr>The Euler Equation Deriving it by intuition</vt:lpstr>
      <vt:lpstr>The Euler Equation What is the benefit of consuming today?</vt:lpstr>
      <vt:lpstr>The Euler Equation What is the benefit of consuming today?</vt:lpstr>
      <vt:lpstr>Back to spending The role of the government in the cycle</vt:lpstr>
      <vt:lpstr>Stimulus spending Payments to households during recessions</vt:lpstr>
      <vt:lpstr>Stimulus: 2020-2021 Economic Impact Payments</vt:lpstr>
      <vt:lpstr>Stimulus payments: the idea Two motivations</vt:lpstr>
      <vt:lpstr>Circular Flow A simple but important idea</vt:lpstr>
      <vt:lpstr>Wheels of wealth A tradition of circular diagrams</vt:lpstr>
      <vt:lpstr>Wheels of wealth A tradition of circular diagrams</vt:lpstr>
      <vt:lpstr>Wheels of wealth A tradition of circular diagrams</vt:lpstr>
      <vt:lpstr>Knightean Flow Frank Knight’s version</vt:lpstr>
      <vt:lpstr>Keynesian Multiplier One implication of circular flow</vt:lpstr>
      <vt:lpstr>Multipliers – what influences them? How much GDP do you get for your buck?</vt:lpstr>
      <vt:lpstr>PowerPoint Presentation</vt:lpstr>
      <vt:lpstr>PowerPoint Presentation</vt:lpstr>
      <vt:lpstr>The Euler Equation The most important equation in modern macroeconomics</vt:lpstr>
      <vt:lpstr>Permanent Income Hypothesis The reason MPC may be very small</vt:lpstr>
      <vt:lpstr>From PIH to MPC Reaction to a one-off windfall</vt:lpstr>
      <vt:lpstr>A tax cut: how will workers react? Can a tax cut stimulate the economy?</vt:lpstr>
      <vt:lpstr>Taxes cut for all workers All tax brackets cut to zero for one year</vt:lpstr>
      <vt:lpstr>Earning more Labour earnings rose, in line with the tax cut</vt:lpstr>
      <vt:lpstr>Working more People responded by working more</vt:lpstr>
      <vt:lpstr>Responses by age – tax cut Strongest response from younger workers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Indices</dc:title>
  <dc:creator>Richard Davies</dc:creator>
  <cp:lastModifiedBy>Finn McEvoy</cp:lastModifiedBy>
  <cp:revision>288</cp:revision>
  <dcterms:modified xsi:type="dcterms:W3CDTF">2024-02-09T16:25:17Z</dcterms:modified>
</cp:coreProperties>
</file>